
<file path=[Content_Types].xml><?xml version="1.0" encoding="utf-8"?>
<Types xmlns="http://schemas.openxmlformats.org/package/2006/content-types">
  <Default Extension="fntdata" ContentType="application/x-fontdata"/>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2" r:id="rId1"/>
  </p:sldMasterIdLst>
  <p:notesMasterIdLst>
    <p:notesMasterId r:id="rId28"/>
  </p:notesMasterIdLst>
  <p:sldIdLst>
    <p:sldId id="256" r:id="rId2"/>
    <p:sldId id="266" r:id="rId3"/>
    <p:sldId id="265" r:id="rId4"/>
    <p:sldId id="257" r:id="rId5"/>
    <p:sldId id="267" r:id="rId6"/>
    <p:sldId id="258" r:id="rId7"/>
    <p:sldId id="272" r:id="rId8"/>
    <p:sldId id="277" r:id="rId9"/>
    <p:sldId id="278" r:id="rId10"/>
    <p:sldId id="269" r:id="rId11"/>
    <p:sldId id="276" r:id="rId12"/>
    <p:sldId id="275" r:id="rId13"/>
    <p:sldId id="273" r:id="rId14"/>
    <p:sldId id="282" r:id="rId15"/>
    <p:sldId id="263" r:id="rId16"/>
    <p:sldId id="268" r:id="rId17"/>
    <p:sldId id="280" r:id="rId18"/>
    <p:sldId id="279" r:id="rId19"/>
    <p:sldId id="270" r:id="rId20"/>
    <p:sldId id="271" r:id="rId21"/>
    <p:sldId id="274" r:id="rId22"/>
    <p:sldId id="281" r:id="rId23"/>
    <p:sldId id="259" r:id="rId24"/>
    <p:sldId id="260" r:id="rId25"/>
    <p:sldId id="261" r:id="rId26"/>
    <p:sldId id="262" r:id="rId27"/>
  </p:sldIdLst>
  <p:sldSz cx="12192000" cy="6858000"/>
  <p:notesSz cx="6858000" cy="9144000"/>
  <p:embeddedFontLst>
    <p:embeddedFont>
      <p:font typeface="Century Gothic" panose="020B0502020202020204" pitchFamily="3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
      <p:font typeface="Wingdings 3" panose="05040102010807070707" pitchFamily="18" charset="2"/>
      <p:regular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jUMrgnL80Dwy8A+YlnS17g824U9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27" autoAdjust="0"/>
    <p:restoredTop sz="79847" autoAdjust="0"/>
  </p:normalViewPr>
  <p:slideViewPr>
    <p:cSldViewPr snapToGrid="0">
      <p:cViewPr varScale="1">
        <p:scale>
          <a:sx n="91" d="100"/>
          <a:sy n="91" d="100"/>
        </p:scale>
        <p:origin x="17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amitrub/Final-Project/blob/main/MAINTENANCE-GUIDE.md"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github.com/amitrub/Final-Project/blob/main/MAINTENANCE-GUIDE.md#user-expansion" TargetMode="External"/><Relationship Id="rId4" Type="http://schemas.openxmlformats.org/officeDocument/2006/relationships/hyperlink" Target="https://github.com/amitrub/Final-Project/blob/main/MAINTENANCE-GUIDE.md#tasks-feature---expansion-exampl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à"/>
            </a:pPr>
            <a:r>
              <a:rPr lang="he-IL" dirty="0">
                <a:sym typeface="Wingdings" panose="05000000000000000000" pitchFamily="2" charset="2"/>
              </a:rPr>
              <a:t>רובין</a:t>
            </a:r>
            <a:endParaRPr lang="en-US" dirty="0">
              <a:sym typeface="Wingdings" panose="05000000000000000000" pitchFamily="2" charset="2"/>
            </a:endParaRPr>
          </a:p>
          <a:p>
            <a:pPr marL="171450" lvl="0" indent="-171450" algn="l" rtl="0">
              <a:spcBef>
                <a:spcPts val="0"/>
              </a:spcBef>
              <a:spcAft>
                <a:spcPts val="0"/>
              </a:spcAft>
              <a:buFont typeface="Wingdings" panose="05000000000000000000" pitchFamily="2" charset="2"/>
              <a:buChar char="à"/>
            </a:pPr>
            <a:endParaRPr lang="en-US" dirty="0">
              <a:sym typeface="Wingdings" panose="05000000000000000000" pitchFamily="2" charset="2"/>
            </a:endParaRPr>
          </a:p>
          <a:p>
            <a:pPr marL="171450" lvl="0" indent="-171450" algn="l" rtl="0">
              <a:spcBef>
                <a:spcPts val="0"/>
              </a:spcBef>
              <a:spcAft>
                <a:spcPts val="0"/>
              </a:spcAft>
              <a:buFont typeface="Wingdings" panose="05000000000000000000" pitchFamily="2" charset="2"/>
              <a:buChar char="à"/>
            </a:pPr>
            <a:r>
              <a:rPr lang="he-IL" dirty="0">
                <a:sym typeface="Wingdings" panose="05000000000000000000" pitchFamily="2" charset="2"/>
              </a:rPr>
              <a:t>גוגל היה דרישה של הלקוחה באופן </a:t>
            </a:r>
            <a:r>
              <a:rPr lang="he-IL" dirty="0" err="1">
                <a:sym typeface="Wingdings" panose="05000000000000000000" pitchFamily="2" charset="2"/>
              </a:rPr>
              <a:t>ספציף</a:t>
            </a:r>
            <a:endParaRPr lang="he-IL" dirty="0">
              <a:sym typeface="Wingdings" panose="05000000000000000000" pitchFamily="2" charset="2"/>
            </a:endParaRPr>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0160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he-IL" dirty="0"/>
              <a:t>הדס</a:t>
            </a:r>
            <a:endParaRPr lang="en-US" dirty="0"/>
          </a:p>
        </p:txBody>
      </p:sp>
    </p:spTree>
    <p:extLst>
      <p:ext uri="{BB962C8B-B14F-4D97-AF65-F5344CB8AC3E}">
        <p14:creationId xmlns:p14="http://schemas.microsoft.com/office/powerpoint/2010/main" val="348272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0" algn="r" rtl="1" eaLnBrk="1" latinLnBrk="0" hangingPunct="1">
              <a:lnSpc>
                <a:spcPct val="90000"/>
              </a:lnSpc>
              <a:spcBef>
                <a:spcPts val="500"/>
              </a:spcBef>
              <a:spcAft>
                <a:spcPts val="0"/>
              </a:spcAft>
              <a:buNone/>
            </a:pPr>
            <a:r>
              <a:rPr lang="he-IL" u="sng" kern="1200" dirty="0">
                <a:solidFill>
                  <a:srgbClr val="000000"/>
                </a:solidFill>
                <a:effectLst/>
                <a:latin typeface="Gisha (Body)"/>
                <a:cs typeface="+mj-cs"/>
              </a:rPr>
              <a:t>הדס</a:t>
            </a:r>
          </a:p>
          <a:p>
            <a:pPr marL="685800" indent="-228600" algn="r" rtl="1" eaLnBrk="1" latinLnBrk="0" hangingPunct="1">
              <a:lnSpc>
                <a:spcPct val="90000"/>
              </a:lnSpc>
              <a:spcBef>
                <a:spcPts val="500"/>
              </a:spcBef>
              <a:spcAft>
                <a:spcPts val="0"/>
              </a:spcAft>
            </a:pPr>
            <a:endParaRPr lang="he-IL" u="sng" kern="1200" dirty="0">
              <a:solidFill>
                <a:srgbClr val="000000"/>
              </a:solidFill>
              <a:effectLst/>
              <a:latin typeface="Gisha (Body)"/>
              <a:cs typeface="+mj-cs"/>
            </a:endParaRPr>
          </a:p>
          <a:p>
            <a:pPr marL="685800" indent="-228600" algn="r" rtl="1" eaLnBrk="1" latinLnBrk="0" hangingPunct="1">
              <a:lnSpc>
                <a:spcPct val="90000"/>
              </a:lnSpc>
              <a:spcBef>
                <a:spcPts val="500"/>
              </a:spcBef>
              <a:spcAft>
                <a:spcPts val="0"/>
              </a:spcAft>
            </a:pPr>
            <a:r>
              <a:rPr lang="he-IL" u="sng" kern="1200" dirty="0">
                <a:solidFill>
                  <a:srgbClr val="000000"/>
                </a:solidFill>
                <a:effectLst/>
                <a:latin typeface="Gisha (Body)"/>
                <a:cs typeface="+mj-cs"/>
              </a:rPr>
              <a:t>הוצאת שיחה- </a:t>
            </a:r>
            <a:r>
              <a:rPr lang="he-IL" kern="1200" dirty="0">
                <a:solidFill>
                  <a:srgbClr val="000000"/>
                </a:solidFill>
                <a:effectLst/>
                <a:latin typeface="Gisha (Body)"/>
                <a:cs typeface="+mj-cs"/>
              </a:rPr>
              <a:t>במידה והלקוח רוצה להתקשר לספק</a:t>
            </a:r>
            <a:r>
              <a:rPr lang="en-US" kern="1200" dirty="0">
                <a:solidFill>
                  <a:srgbClr val="000000"/>
                </a:solidFill>
                <a:effectLst/>
                <a:latin typeface="Gisha (Body)"/>
                <a:cs typeface="+mj-cs"/>
              </a:rPr>
              <a:t>/</a:t>
            </a:r>
            <a:r>
              <a:rPr lang="he-IL" kern="1200" dirty="0">
                <a:solidFill>
                  <a:srgbClr val="000000"/>
                </a:solidFill>
                <a:effectLst/>
                <a:latin typeface="Gisha (Body)"/>
                <a:cs typeface="+mj-cs"/>
              </a:rPr>
              <a:t> בעל אירוע המערכת מתממשקת לניהול השיחות של הטלפון והלקוח יכול להתקשר מבלי לצאת האפליקציה.</a:t>
            </a:r>
            <a:endParaRPr lang="en-US" sz="1400" dirty="0">
              <a:effectLst/>
              <a:latin typeface="Gisha (Body)"/>
              <a:cs typeface="+mj-cs"/>
            </a:endParaRPr>
          </a:p>
          <a:p>
            <a:pPr marL="685800" indent="-228600" algn="r" rtl="1">
              <a:lnSpc>
                <a:spcPct val="90000"/>
              </a:lnSpc>
              <a:spcBef>
                <a:spcPts val="500"/>
              </a:spcBef>
            </a:pPr>
            <a:r>
              <a:rPr lang="he-IL" u="sng" kern="1200" dirty="0">
                <a:solidFill>
                  <a:srgbClr val="000000"/>
                </a:solidFill>
                <a:effectLst/>
                <a:latin typeface="Gisha (Body)"/>
                <a:cs typeface="+mj-cs"/>
              </a:rPr>
              <a:t>התחברות לאנשי קשר</a:t>
            </a:r>
            <a:r>
              <a:rPr lang="he-IL" kern="1200" dirty="0">
                <a:solidFill>
                  <a:srgbClr val="000000"/>
                </a:solidFill>
                <a:effectLst/>
                <a:latin typeface="Gisha (Body)"/>
                <a:cs typeface="+mj-cs"/>
              </a:rPr>
              <a:t>- בכדי להוסיף מנהל אירוע או ספקים האפליקציה מתממשקת לרשימת אנשי הקשר בטלפון </a:t>
            </a:r>
            <a:r>
              <a:rPr lang="he-IL" sz="1400" kern="1200" dirty="0">
                <a:solidFill>
                  <a:srgbClr val="000000"/>
                </a:solidFill>
                <a:effectLst/>
                <a:latin typeface="Gisha (Body)"/>
                <a:cs typeface="+mj-cs"/>
              </a:rPr>
              <a:t>ומאפשרת הוספה קלה של איש קשר זה.</a:t>
            </a:r>
          </a:p>
          <a:p>
            <a:pPr marL="685800" marR="0" lvl="0" indent="-228600" algn="r" defTabSz="914400" rtl="1" eaLnBrk="1" fontAlgn="auto" latinLnBrk="0" hangingPunct="1">
              <a:lnSpc>
                <a:spcPct val="90000"/>
              </a:lnSpc>
              <a:spcBef>
                <a:spcPts val="500"/>
              </a:spcBef>
              <a:spcAft>
                <a:spcPts val="0"/>
              </a:spcAft>
              <a:buClr>
                <a:srgbClr val="000000"/>
              </a:buClr>
              <a:buSzPts val="1100"/>
              <a:buFont typeface="Arial"/>
              <a:buChar char="●"/>
              <a:tabLst/>
              <a:defRPr/>
            </a:pPr>
            <a:r>
              <a:rPr lang="he-IL" sz="3200" u="sng" kern="1200" dirty="0">
                <a:solidFill>
                  <a:srgbClr val="000000"/>
                </a:solidFill>
                <a:effectLst/>
                <a:latin typeface="Gisha (Body)"/>
                <a:cs typeface="+mj-cs"/>
              </a:rPr>
              <a:t>תשלום לספקים</a:t>
            </a:r>
            <a:r>
              <a:rPr lang="he-IL" sz="3200" kern="1200" dirty="0">
                <a:solidFill>
                  <a:srgbClr val="000000"/>
                </a:solidFill>
                <a:effectLst/>
                <a:latin typeface="Gisha (Body)"/>
                <a:cs typeface="+mj-cs"/>
              </a:rPr>
              <a:t>- כאשר משתמש רוצה לשלם לספק באמצעות </a:t>
            </a:r>
            <a:r>
              <a:rPr lang="en-US" sz="3200" kern="1200" dirty="0">
                <a:solidFill>
                  <a:srgbClr val="000000"/>
                </a:solidFill>
                <a:effectLst/>
                <a:latin typeface="Gisha (Body)"/>
                <a:cs typeface="+mj-cs"/>
              </a:rPr>
              <a:t>BIT</a:t>
            </a:r>
            <a:r>
              <a:rPr lang="he-IL" sz="3200" kern="1200" dirty="0">
                <a:solidFill>
                  <a:srgbClr val="000000"/>
                </a:solidFill>
                <a:effectLst/>
                <a:latin typeface="Gisha (Body)"/>
                <a:cs typeface="+mj-cs"/>
              </a:rPr>
              <a:t> הוא יכול להגיע ישירות לאפליקציית </a:t>
            </a:r>
            <a:r>
              <a:rPr lang="en-US" sz="3200" kern="1200" dirty="0">
                <a:solidFill>
                  <a:srgbClr val="000000"/>
                </a:solidFill>
                <a:effectLst/>
                <a:latin typeface="Gisha (Body)"/>
                <a:cs typeface="+mj-cs"/>
              </a:rPr>
              <a:t>BIT</a:t>
            </a:r>
            <a:r>
              <a:rPr lang="he-IL" sz="3200" kern="1200" dirty="0">
                <a:solidFill>
                  <a:srgbClr val="000000"/>
                </a:solidFill>
                <a:effectLst/>
                <a:latin typeface="Gisha (Body)"/>
                <a:cs typeface="+mj-cs"/>
              </a:rPr>
              <a:t> מתוך עמוד התשלום לספק מבלי לצאת מהאפליקציה</a:t>
            </a:r>
            <a:endParaRPr lang="en-US" sz="2400" dirty="0">
              <a:effectLst/>
              <a:latin typeface="Gisha (Body)"/>
              <a:cs typeface="+mj-cs"/>
            </a:endParaRPr>
          </a:p>
          <a:p>
            <a:pPr marL="685800" indent="-228600" algn="r" rtl="1">
              <a:lnSpc>
                <a:spcPct val="90000"/>
              </a:lnSpc>
              <a:spcBef>
                <a:spcPts val="500"/>
              </a:spcBef>
            </a:pPr>
            <a:endParaRPr lang="en-US" sz="1800" dirty="0">
              <a:effectLst/>
              <a:latin typeface="Gisha (Body)"/>
              <a:cs typeface="+mj-cs"/>
            </a:endParaRPr>
          </a:p>
          <a:p>
            <a:pPr marL="685800" indent="-228600" algn="r" rtl="1" eaLnBrk="1" latinLnBrk="0" hangingPunct="1">
              <a:lnSpc>
                <a:spcPct val="90000"/>
              </a:lnSpc>
              <a:spcBef>
                <a:spcPts val="500"/>
              </a:spcBef>
              <a:spcAft>
                <a:spcPts val="0"/>
              </a:spcAft>
            </a:pPr>
            <a:endParaRPr lang="en-US" sz="1400" dirty="0">
              <a:effectLst/>
              <a:latin typeface="Gisha (Body)"/>
              <a:cs typeface="+mj-cs"/>
            </a:endParaRPr>
          </a:p>
          <a:p>
            <a:endParaRPr lang="en-US" dirty="0"/>
          </a:p>
        </p:txBody>
      </p:sp>
    </p:spTree>
    <p:extLst>
      <p:ext uri="{BB962C8B-B14F-4D97-AF65-F5344CB8AC3E}">
        <p14:creationId xmlns:p14="http://schemas.microsoft.com/office/powerpoint/2010/main" val="4243404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הדס</a:t>
            </a:r>
          </a:p>
          <a:p>
            <a:pPr marL="0" lvl="0" indent="0" algn="l" rtl="0">
              <a:spcBef>
                <a:spcPts val="0"/>
              </a:spcBef>
              <a:spcAft>
                <a:spcPts val="0"/>
              </a:spcAft>
              <a:buNone/>
            </a:pPr>
            <a:endParaRPr lang="he-IL"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he-IL" sz="1100" dirty="0">
                <a:latin typeface="Gisha (Body)"/>
              </a:rPr>
              <a:t>עבודה מול מעצבת </a:t>
            </a:r>
            <a:r>
              <a:rPr lang="en-US" sz="1100" dirty="0">
                <a:latin typeface="Gisha (Body)"/>
              </a:rPr>
              <a:t>UX</a:t>
            </a:r>
            <a:r>
              <a:rPr lang="he-IL" sz="1100" dirty="0">
                <a:latin typeface="Gisha (Body)"/>
              </a:rPr>
              <a:t> ו-</a:t>
            </a:r>
            <a:r>
              <a:rPr lang="en-US" sz="1100" dirty="0">
                <a:latin typeface="Gisha (Body)"/>
              </a:rPr>
              <a:t>Product Manager</a:t>
            </a:r>
            <a:r>
              <a:rPr lang="he-IL" sz="1100" dirty="0">
                <a:latin typeface="Gisha (Body)"/>
              </a:rPr>
              <a:t>. התבססנו על החלטות מקצועיות שלהם ויישרנו קו מולם בהחלטות העיצוביות.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he-IL" dirty="0"/>
              <a:t> </a:t>
            </a:r>
            <a:r>
              <a:rPr lang="he-IL" sz="1100" dirty="0">
                <a:latin typeface="Gisha (Body)"/>
              </a:rPr>
              <a:t> המטרה - לשמר את העיצוב שקיבלנו באופן קבוע בכל המקומות באפליקציה. כמו כן, על מנת להקל את היכולת להתרחב ולהוסיף פיצ'רים קיימים לאפליקציה.</a:t>
            </a:r>
          </a:p>
          <a:p>
            <a:pPr marL="0" lvl="0" indent="0" algn="l" rtl="0">
              <a:spcBef>
                <a:spcPts val="0"/>
              </a:spcBef>
              <a:spcAft>
                <a:spcPts val="0"/>
              </a:spcAft>
              <a:buNone/>
            </a:pPr>
            <a:endParaRPr lang="he-IL" dirty="0"/>
          </a:p>
        </p:txBody>
      </p:sp>
      <p:sp>
        <p:nvSpPr>
          <p:cNvPr id="141" name="Google Shape;1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1568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הדס</a:t>
            </a:r>
          </a:p>
          <a:p>
            <a:pPr marL="0" lvl="0" indent="0" algn="l" rtl="0">
              <a:spcBef>
                <a:spcPts val="0"/>
              </a:spcBef>
              <a:spcAft>
                <a:spcPts val="0"/>
              </a:spcAft>
              <a:buNone/>
            </a:pPr>
            <a:endParaRPr lang="he-IL"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he-IL" sz="1100" dirty="0">
                <a:latin typeface="Gisha (Body)"/>
              </a:rPr>
              <a:t>עבודה מול מעצבת </a:t>
            </a:r>
            <a:r>
              <a:rPr lang="en-US" sz="1100" dirty="0">
                <a:latin typeface="Gisha (Body)"/>
              </a:rPr>
              <a:t>UX</a:t>
            </a:r>
            <a:r>
              <a:rPr lang="he-IL" sz="1100" dirty="0">
                <a:latin typeface="Gisha (Body)"/>
              </a:rPr>
              <a:t> ו-</a:t>
            </a:r>
            <a:r>
              <a:rPr lang="en-US" sz="1100" dirty="0">
                <a:latin typeface="Gisha (Body)"/>
              </a:rPr>
              <a:t>Product Manager</a:t>
            </a:r>
            <a:r>
              <a:rPr lang="he-IL" sz="1100" dirty="0">
                <a:latin typeface="Gisha (Body)"/>
              </a:rPr>
              <a:t>. התבססנו על החלטות מקצועיות שלהם ויישרנו קו מולם בהחלטות העיצוביות.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he-IL" dirty="0"/>
              <a:t> </a:t>
            </a:r>
            <a:r>
              <a:rPr lang="he-IL" sz="1100" dirty="0">
                <a:latin typeface="Gisha (Body)"/>
              </a:rPr>
              <a:t> המטרה - לשמר את העיצוב שקיבלנו באופן קבוע בכל המקומות באפליקציה. כמו כן, על מנת להקל את היכולת להתרחב ולהוסיף פיצ'רים קיימים לאפליקציה.</a:t>
            </a:r>
          </a:p>
          <a:p>
            <a:pPr marL="0" lvl="0" indent="0" algn="l" rtl="0">
              <a:spcBef>
                <a:spcPts val="0"/>
              </a:spcBef>
              <a:spcAft>
                <a:spcPts val="0"/>
              </a:spcAft>
              <a:buNone/>
            </a:pPr>
            <a:endParaRPr lang="he-IL" dirty="0"/>
          </a:p>
        </p:txBody>
      </p:sp>
      <p:sp>
        <p:nvSpPr>
          <p:cNvPr id="141" name="Google Shape;1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805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sz="1100" dirty="0">
                <a:solidFill>
                  <a:schemeClr val="dk1"/>
                </a:solidFill>
              </a:rPr>
              <a:t>רעות</a:t>
            </a:r>
          </a:p>
          <a:p>
            <a:pPr marL="0" lvl="0" indent="0" algn="l" rtl="0">
              <a:spcBef>
                <a:spcPts val="0"/>
              </a:spcBef>
              <a:spcAft>
                <a:spcPts val="0"/>
              </a:spcAft>
              <a:buNone/>
            </a:pPr>
            <a:endParaRPr lang="he-IL" sz="1100" dirty="0">
              <a:solidFill>
                <a:schemeClr val="dk1"/>
              </a:solidFill>
            </a:endParaRPr>
          </a:p>
          <a:p>
            <a:pPr marL="0" lvl="0" indent="0" algn="l" rtl="0">
              <a:spcBef>
                <a:spcPts val="0"/>
              </a:spcBef>
              <a:spcAft>
                <a:spcPts val="0"/>
              </a:spcAft>
              <a:buNone/>
            </a:pPr>
            <a:r>
              <a:rPr lang="he-IL" sz="1100" dirty="0">
                <a:solidFill>
                  <a:schemeClr val="dk1"/>
                </a:solidFill>
              </a:rPr>
              <a:t>סקר פידבקים – היה לנו חשוב להיות דינמיים ולקבל עצות ורעיונות מאנשים בתחום ומסתם אנשים על דרך השימוש באפליקציה ועל הנוחות שלה</a:t>
            </a:r>
          </a:p>
          <a:p>
            <a:pPr marL="0" lvl="0" indent="0" algn="l" rtl="0">
              <a:spcBef>
                <a:spcPts val="0"/>
              </a:spcBef>
              <a:spcAft>
                <a:spcPts val="0"/>
              </a:spcAft>
              <a:buNone/>
            </a:pPr>
            <a:r>
              <a:rPr lang="he-IL" sz="1100" dirty="0">
                <a:solidFill>
                  <a:schemeClr val="dk1"/>
                </a:solidFill>
              </a:rPr>
              <a:t>ביקשנו מהמשתמשים להירשם לאפליקציה להתחבר, ולהוסיף אירוע ולאחר מכן לערוך אותו ולהוסיף ספקים לאירוע</a:t>
            </a:r>
          </a:p>
          <a:p>
            <a:pPr marL="0" lvl="0" indent="0" algn="l" rtl="0">
              <a:spcBef>
                <a:spcPts val="0"/>
              </a:spcBef>
              <a:spcAft>
                <a:spcPts val="0"/>
              </a:spcAft>
              <a:buNone/>
            </a:pPr>
            <a:r>
              <a:rPr lang="he-IL" sz="1100" dirty="0">
                <a:solidFill>
                  <a:schemeClr val="dk1"/>
                </a:solidFill>
              </a:rPr>
              <a:t>ביקשנו מהם לדרג את הנוחות של כל אחד מהשלבים בתהליך ובנוסף לכתוב לנו אם יש להם הערות בעיצוב האפליקציה או משהו שהם היו רוצים לשנות כדי להפוך את התהליך לנוח יותר</a:t>
            </a:r>
          </a:p>
          <a:p>
            <a:pPr marL="0" lvl="0" indent="0" algn="l" rtl="0">
              <a:spcBef>
                <a:spcPts val="0"/>
              </a:spcBef>
              <a:spcAft>
                <a:spcPts val="0"/>
              </a:spcAft>
              <a:buNone/>
            </a:pPr>
            <a:r>
              <a:rPr lang="he-IL" sz="1100" dirty="0">
                <a:solidFill>
                  <a:schemeClr val="dk1"/>
                </a:solidFill>
              </a:rPr>
              <a:t>לדוגמא אחת הביקורות שקיבלנו היא שבמידה ויש שגיאה בתהליך לא כתוב מהי בדיוק הטעות ולכן שינינו להודעות שגיאה אינטואיטיביות יותר</a:t>
            </a:r>
          </a:p>
          <a:p>
            <a:pPr marL="0" lvl="0" indent="0" algn="l" rtl="0">
              <a:spcBef>
                <a:spcPts val="0"/>
              </a:spcBef>
              <a:spcAft>
                <a:spcPts val="0"/>
              </a:spcAft>
              <a:buNone/>
            </a:pPr>
            <a:r>
              <a:rPr lang="he-IL" sz="1100" dirty="0">
                <a:solidFill>
                  <a:schemeClr val="dk1"/>
                </a:solidFill>
              </a:rPr>
              <a:t>(לדוגמא אם שדה בהוספת אירוע אז לכתוב שיש למלא את כל השדות)</a:t>
            </a:r>
          </a:p>
        </p:txBody>
      </p:sp>
      <p:sp>
        <p:nvSpPr>
          <p:cNvPr id="141" name="Google Shape;14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he-IL" sz="1100" dirty="0">
                <a:solidFill>
                  <a:schemeClr val="dk1"/>
                </a:solidFill>
              </a:rPr>
              <a:t>רעות</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he-IL" sz="11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dk1"/>
                </a:solidFill>
              </a:rPr>
              <a:t> </a:t>
            </a:r>
            <a:r>
              <a:rPr lang="he-IL" sz="1100" dirty="0">
                <a:solidFill>
                  <a:schemeClr val="dk1"/>
                </a:solidFill>
              </a:rPr>
              <a:t>הלקוחה שלנו היא מנהלת אירועים שנתקלה בבעיה בהתנהלות היומיומית.</a:t>
            </a:r>
          </a:p>
          <a:p>
            <a:pPr marL="0" lvl="0" indent="0" algn="l" rtl="0">
              <a:spcBef>
                <a:spcPts val="0"/>
              </a:spcBef>
              <a:spcAft>
                <a:spcPts val="0"/>
              </a:spcAft>
              <a:buNone/>
            </a:pPr>
            <a:endParaRPr lang="he-IL" dirty="0"/>
          </a:p>
          <a:p>
            <a:pPr marL="0" lvl="0" indent="0" algn="l" rtl="0">
              <a:spcBef>
                <a:spcPts val="0"/>
              </a:spcBef>
              <a:spcAft>
                <a:spcPts val="0"/>
              </a:spcAft>
              <a:buNone/>
            </a:pPr>
            <a:r>
              <a:rPr lang="he-IL" dirty="0">
                <a:sym typeface="Wingdings" panose="05000000000000000000" pitchFamily="2" charset="2"/>
              </a:rPr>
              <a:t></a:t>
            </a:r>
            <a:r>
              <a:rPr lang="en-US" dirty="0">
                <a:sym typeface="Wingdings" panose="05000000000000000000" pitchFamily="2" charset="2"/>
              </a:rPr>
              <a:t> </a:t>
            </a:r>
            <a:r>
              <a:rPr lang="he-IL" dirty="0">
                <a:sym typeface="Wingdings" panose="05000000000000000000" pitchFamily="2" charset="2"/>
              </a:rPr>
              <a:t>קודם כל רצינו להתמקד בלתת ללקוחה שלנו את הפתרון לבעיה שלה</a:t>
            </a:r>
            <a:endParaRPr lang="he-IL" dirty="0"/>
          </a:p>
          <a:p>
            <a:pPr marL="171450" lvl="0" indent="-171450" algn="l" rtl="0">
              <a:spcBef>
                <a:spcPts val="0"/>
              </a:spcBef>
              <a:spcAft>
                <a:spcPts val="0"/>
              </a:spcAft>
              <a:buFont typeface="Wingdings" panose="05000000000000000000" pitchFamily="2" charset="2"/>
              <a:buChar char="à"/>
            </a:pPr>
            <a:r>
              <a:rPr lang="he-IL" dirty="0">
                <a:sym typeface="Wingdings" panose="05000000000000000000" pitchFamily="2" charset="2"/>
              </a:rPr>
              <a:t>בעיקר מנהלת חתונות, ולכן זה הדרישות העיקריות שלנו – אבל המערכת מכילה דרישות שיתאימו גם למנהלי אירועים אחרים</a:t>
            </a:r>
          </a:p>
          <a:p>
            <a:pPr marL="171450" lvl="0" indent="-171450" algn="l" rtl="0">
              <a:spcBef>
                <a:spcPts val="0"/>
              </a:spcBef>
              <a:spcAft>
                <a:spcPts val="0"/>
              </a:spcAft>
              <a:buFont typeface="Wingdings" panose="05000000000000000000" pitchFamily="2" charset="2"/>
              <a:buChar char="à"/>
            </a:pPr>
            <a:endParaRPr lang="he-IL" dirty="0">
              <a:sym typeface="Wingdings" panose="05000000000000000000" pitchFamily="2" charset="2"/>
            </a:endParaRPr>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838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r" rtl="1" fontAlgn="base">
              <a:spcBef>
                <a:spcPts val="1000"/>
              </a:spcBef>
              <a:spcAft>
                <a:spcPts val="0"/>
              </a:spcAft>
              <a:buFont typeface="Arial" panose="020B0604020202020204" pitchFamily="34" charset="0"/>
              <a:buNone/>
            </a:pPr>
            <a:r>
              <a:rPr lang="he-IL" sz="1800" b="0" i="0" u="none" strike="noStrike" dirty="0">
                <a:solidFill>
                  <a:srgbClr val="3F3F3F"/>
                </a:solidFill>
                <a:effectLst/>
                <a:latin typeface="Arial" panose="020B0604020202020204" pitchFamily="34" charset="0"/>
              </a:rPr>
              <a:t>רובין</a:t>
            </a:r>
          </a:p>
          <a:p>
            <a:pPr marL="158750" indent="0" algn="r" rtl="1" fontAlgn="base">
              <a:spcBef>
                <a:spcPts val="1000"/>
              </a:spcBef>
              <a:spcAft>
                <a:spcPts val="0"/>
              </a:spcAft>
              <a:buFont typeface="Arial" panose="020B0604020202020204" pitchFamily="34" charset="0"/>
              <a:buNone/>
            </a:pPr>
            <a:endParaRPr lang="he-IL" sz="1800" b="0" i="0" u="none" strike="noStrike" dirty="0">
              <a:solidFill>
                <a:srgbClr val="3F3F3F"/>
              </a:solidFill>
              <a:effectLst/>
              <a:latin typeface="Arial" panose="020B0604020202020204" pitchFamily="34" charset="0"/>
            </a:endParaRPr>
          </a:p>
          <a:p>
            <a:pPr algn="r" rtl="1" fontAlgn="base">
              <a:spcBef>
                <a:spcPts val="1000"/>
              </a:spcBef>
              <a:spcAft>
                <a:spcPts val="0"/>
              </a:spcAft>
              <a:buFont typeface="Arial" panose="020B0604020202020204" pitchFamily="34" charset="0"/>
              <a:buChar char="•"/>
            </a:pPr>
            <a:r>
              <a:rPr lang="he-IL" sz="1800" b="0" i="0" u="none" strike="noStrike" dirty="0">
                <a:solidFill>
                  <a:srgbClr val="3F3F3F"/>
                </a:solidFill>
                <a:effectLst/>
                <a:latin typeface="Arial" panose="020B0604020202020204" pitchFamily="34" charset="0"/>
              </a:rPr>
              <a:t>בצד השרת השתמשנו ב</a:t>
            </a:r>
            <a:r>
              <a:rPr lang="en-US" sz="1800" b="0" i="0" u="none" strike="noStrike" dirty="0">
                <a:solidFill>
                  <a:srgbClr val="3F3F3F"/>
                </a:solidFill>
                <a:effectLst/>
                <a:latin typeface="Arial" panose="020B0604020202020204" pitchFamily="34" charset="0"/>
              </a:rPr>
              <a:t>rest framework </a:t>
            </a:r>
            <a:r>
              <a:rPr lang="he-IL" sz="1800" b="0" i="0" u="none" strike="noStrike" dirty="0">
                <a:solidFill>
                  <a:srgbClr val="3F3F3F"/>
                </a:solidFill>
                <a:effectLst/>
                <a:latin typeface="Arial" panose="020B0604020202020204" pitchFamily="34" charset="0"/>
              </a:rPr>
              <a:t>של </a:t>
            </a:r>
            <a:r>
              <a:rPr lang="en-US" sz="1800" b="0" i="0" u="none" strike="noStrike" dirty="0">
                <a:solidFill>
                  <a:srgbClr val="3F3F3F"/>
                </a:solidFill>
                <a:effectLst/>
                <a:latin typeface="Arial" panose="020B0604020202020204" pitchFamily="34" charset="0"/>
              </a:rPr>
              <a:t>Django </a:t>
            </a:r>
            <a:r>
              <a:rPr lang="he-IL" sz="1800" b="0" i="0" u="none" strike="noStrike" dirty="0">
                <a:solidFill>
                  <a:srgbClr val="3F3F3F"/>
                </a:solidFill>
                <a:effectLst/>
                <a:latin typeface="Arial" panose="020B0604020202020204" pitchFamily="34" charset="0"/>
              </a:rPr>
              <a:t>שכוללת כמה מחלקות שמרחיבות את מסגרת הבדיקות הקיימת של </a:t>
            </a:r>
            <a:r>
              <a:rPr lang="en-US" sz="1800" b="0" i="0" u="none" strike="noStrike" dirty="0">
                <a:solidFill>
                  <a:srgbClr val="3F3F3F"/>
                </a:solidFill>
                <a:effectLst/>
                <a:latin typeface="Arial" panose="020B0604020202020204" pitchFamily="34" charset="0"/>
              </a:rPr>
              <a:t>Django</a:t>
            </a:r>
            <a:endParaRPr lang="en-US" sz="1800" b="0" i="0" u="none" strike="noStrike" dirty="0">
              <a:solidFill>
                <a:srgbClr val="E78712"/>
              </a:solidFill>
              <a:effectLst/>
              <a:latin typeface="Noto Sans Symbols"/>
            </a:endParaRPr>
          </a:p>
          <a:p>
            <a:pPr algn="r" rtl="1" fontAlgn="base">
              <a:spcBef>
                <a:spcPts val="1000"/>
              </a:spcBef>
              <a:spcAft>
                <a:spcPts val="0"/>
              </a:spcAft>
              <a:buFont typeface="Arial" panose="020B0604020202020204" pitchFamily="34" charset="0"/>
              <a:buChar char="•"/>
            </a:pPr>
            <a:r>
              <a:rPr lang="he-IL" sz="1800" b="0" i="0" u="none" strike="noStrike" dirty="0">
                <a:solidFill>
                  <a:srgbClr val="3F3F3F"/>
                </a:solidFill>
                <a:effectLst/>
                <a:latin typeface="Arial" panose="020B0604020202020204" pitchFamily="34" charset="0"/>
              </a:rPr>
              <a:t>במהלך הרצת הטסטים נוצר </a:t>
            </a:r>
            <a:r>
              <a:rPr lang="en-US" sz="1800" b="0" i="0" u="none" strike="noStrike" dirty="0">
                <a:solidFill>
                  <a:srgbClr val="3F3F3F"/>
                </a:solidFill>
                <a:effectLst/>
                <a:latin typeface="Arial" panose="020B0604020202020204" pitchFamily="34" charset="0"/>
              </a:rPr>
              <a:t>DB </a:t>
            </a:r>
            <a:r>
              <a:rPr lang="he-IL" sz="1800" b="0" i="0" u="none" strike="noStrike" dirty="0">
                <a:solidFill>
                  <a:srgbClr val="3F3F3F"/>
                </a:solidFill>
                <a:effectLst/>
                <a:latin typeface="Arial" panose="020B0604020202020204" pitchFamily="34" charset="0"/>
              </a:rPr>
              <a:t>ייחודי לטסטים, במטרה לא לפגוע ב</a:t>
            </a:r>
            <a:r>
              <a:rPr lang="en-US" sz="1800" b="0" i="0" u="none" strike="noStrike" dirty="0">
                <a:solidFill>
                  <a:srgbClr val="3F3F3F"/>
                </a:solidFill>
                <a:effectLst/>
                <a:latin typeface="Arial" panose="020B0604020202020204" pitchFamily="34" charset="0"/>
              </a:rPr>
              <a:t>Data </a:t>
            </a:r>
            <a:r>
              <a:rPr lang="he-IL" sz="1800" b="0" i="0" u="none" strike="noStrike" dirty="0">
                <a:solidFill>
                  <a:srgbClr val="3F3F3F"/>
                </a:solidFill>
                <a:effectLst/>
                <a:latin typeface="Arial" panose="020B0604020202020204" pitchFamily="34" charset="0"/>
              </a:rPr>
              <a:t>ב</a:t>
            </a:r>
            <a:r>
              <a:rPr lang="en-US" sz="1800" b="0" i="0" u="none" strike="noStrike" dirty="0">
                <a:solidFill>
                  <a:srgbClr val="3F3F3F"/>
                </a:solidFill>
                <a:effectLst/>
                <a:latin typeface="Arial" panose="020B0604020202020204" pitchFamily="34" charset="0"/>
              </a:rPr>
              <a:t>Production, </a:t>
            </a:r>
            <a:r>
              <a:rPr lang="he-IL" sz="1800" b="0" i="0" u="none" strike="noStrike" dirty="0">
                <a:solidFill>
                  <a:srgbClr val="3F3F3F"/>
                </a:solidFill>
                <a:effectLst/>
                <a:latin typeface="Arial" panose="020B0604020202020204" pitchFamily="34" charset="0"/>
              </a:rPr>
              <a:t>בסוף הרצת הטסטים ה-</a:t>
            </a:r>
            <a:r>
              <a:rPr lang="en-US" sz="1800" b="0" i="0" u="none" strike="noStrike" dirty="0">
                <a:solidFill>
                  <a:srgbClr val="3F3F3F"/>
                </a:solidFill>
                <a:effectLst/>
                <a:latin typeface="Arial" panose="020B0604020202020204" pitchFamily="34" charset="0"/>
              </a:rPr>
              <a:t>DB </a:t>
            </a:r>
            <a:r>
              <a:rPr lang="he-IL" sz="1800" b="0" i="0" u="none" strike="noStrike" dirty="0">
                <a:solidFill>
                  <a:srgbClr val="3F3F3F"/>
                </a:solidFill>
                <a:effectLst/>
                <a:latin typeface="Arial" panose="020B0604020202020204" pitchFamily="34" charset="0"/>
              </a:rPr>
              <a:t>נמחק. </a:t>
            </a:r>
            <a:endParaRPr lang="he-IL" sz="1800" b="0" i="0" u="none" strike="noStrike" dirty="0">
              <a:solidFill>
                <a:srgbClr val="E78712"/>
              </a:solidFill>
              <a:effectLst/>
              <a:latin typeface="Noto Sans Symbols"/>
            </a:endParaRPr>
          </a:p>
          <a:p>
            <a:pPr algn="r" rtl="1" fontAlgn="base">
              <a:spcBef>
                <a:spcPts val="1000"/>
              </a:spcBef>
              <a:spcAft>
                <a:spcPts val="0"/>
              </a:spcAft>
              <a:buFont typeface="Arial" panose="020B0604020202020204" pitchFamily="34" charset="0"/>
              <a:buChar char="•"/>
            </a:pPr>
            <a:r>
              <a:rPr lang="en-US" sz="1800" b="0" i="0" u="none" strike="noStrike" dirty="0">
                <a:solidFill>
                  <a:srgbClr val="3F3F3F"/>
                </a:solidFill>
                <a:effectLst/>
                <a:latin typeface="Arial" panose="020B0604020202020204" pitchFamily="34" charset="0"/>
              </a:rPr>
              <a:t>Integration tests - </a:t>
            </a:r>
            <a:r>
              <a:rPr lang="he-IL" sz="1800" b="0" i="0" u="none" strike="noStrike" dirty="0">
                <a:solidFill>
                  <a:srgbClr val="3F3F3F"/>
                </a:solidFill>
                <a:effectLst/>
                <a:latin typeface="Arial" panose="020B0604020202020204" pitchFamily="34" charset="0"/>
              </a:rPr>
              <a:t>בדקנו תהליכים ופעולות בשרת מקצה לקצה. עשינו זאת על ידי קריאות </a:t>
            </a:r>
            <a:r>
              <a:rPr lang="en-US" sz="1800" b="0" i="0" u="none" strike="noStrike" dirty="0">
                <a:solidFill>
                  <a:srgbClr val="3F3F3F"/>
                </a:solidFill>
                <a:effectLst/>
                <a:latin typeface="Arial" panose="020B0604020202020204" pitchFamily="34" charset="0"/>
              </a:rPr>
              <a:t>HTTP </a:t>
            </a:r>
            <a:r>
              <a:rPr lang="he-IL" sz="1800" b="0" i="0" u="none" strike="noStrike" dirty="0">
                <a:solidFill>
                  <a:srgbClr val="3F3F3F"/>
                </a:solidFill>
                <a:effectLst/>
                <a:latin typeface="Arial" panose="020B0604020202020204" pitchFamily="34" charset="0"/>
              </a:rPr>
              <a:t>שונות ווידאנו שה-</a:t>
            </a:r>
            <a:r>
              <a:rPr lang="en-US" sz="1800" b="0" i="0" u="none" strike="noStrike" dirty="0">
                <a:solidFill>
                  <a:srgbClr val="3F3F3F"/>
                </a:solidFill>
                <a:effectLst/>
                <a:latin typeface="Arial" panose="020B0604020202020204" pitchFamily="34" charset="0"/>
              </a:rPr>
              <a:t>HTTP Response </a:t>
            </a:r>
            <a:r>
              <a:rPr lang="he-IL" sz="1800" b="0" i="0" u="none" strike="noStrike" dirty="0">
                <a:solidFill>
                  <a:srgbClr val="3F3F3F"/>
                </a:solidFill>
                <a:effectLst/>
                <a:latin typeface="Arial" panose="020B0604020202020204" pitchFamily="34" charset="0"/>
              </a:rPr>
              <a:t>היא כפי שציפינו. בסוף כל </a:t>
            </a:r>
            <a:r>
              <a:rPr lang="en-US" sz="1800" b="0" i="0" u="none" strike="noStrike" dirty="0">
                <a:solidFill>
                  <a:srgbClr val="3F3F3F"/>
                </a:solidFill>
                <a:effectLst/>
                <a:latin typeface="Arial" panose="020B0604020202020204" pitchFamily="34" charset="0"/>
              </a:rPr>
              <a:t>Test, </a:t>
            </a:r>
            <a:r>
              <a:rPr lang="he-IL" sz="1800" b="0" i="0" u="none" strike="noStrike" dirty="0">
                <a:solidFill>
                  <a:srgbClr val="3F3F3F"/>
                </a:solidFill>
                <a:effectLst/>
                <a:latin typeface="Arial" panose="020B0604020202020204" pitchFamily="34" charset="0"/>
              </a:rPr>
              <a:t>בודקים שהרשומה הרלוונטית ב- </a:t>
            </a:r>
            <a:r>
              <a:rPr lang="en-US" sz="1800" b="0" i="0" u="none" strike="noStrike" dirty="0">
                <a:solidFill>
                  <a:srgbClr val="3F3F3F"/>
                </a:solidFill>
                <a:effectLst/>
                <a:latin typeface="Arial" panose="020B0604020202020204" pitchFamily="34" charset="0"/>
              </a:rPr>
              <a:t>DB </a:t>
            </a:r>
            <a:r>
              <a:rPr lang="he-IL" sz="1800" b="0" i="0" u="none" strike="noStrike" dirty="0">
                <a:solidFill>
                  <a:srgbClr val="3F3F3F"/>
                </a:solidFill>
                <a:effectLst/>
                <a:latin typeface="Arial" panose="020B0604020202020204" pitchFamily="34" charset="0"/>
              </a:rPr>
              <a:t>התעדכנה כפי שציפינו.</a:t>
            </a:r>
            <a:endParaRPr lang="he-IL" sz="1800" b="0" i="0" u="none" strike="noStrike" dirty="0">
              <a:solidFill>
                <a:srgbClr val="E78712"/>
              </a:solidFill>
              <a:effectLst/>
              <a:latin typeface="Noto Sans Symbols"/>
            </a:endParaRPr>
          </a:p>
          <a:p>
            <a:pPr algn="r" rtl="1" fontAlgn="base">
              <a:spcBef>
                <a:spcPts val="1000"/>
              </a:spcBef>
              <a:spcAft>
                <a:spcPts val="0"/>
              </a:spcAft>
              <a:buFont typeface="Arial" panose="020B0604020202020204" pitchFamily="34" charset="0"/>
              <a:buChar char="•"/>
            </a:pPr>
            <a:r>
              <a:rPr lang="en-US" sz="1800" b="0" i="0" u="none" strike="noStrike" dirty="0">
                <a:solidFill>
                  <a:srgbClr val="3F3F3F"/>
                </a:solidFill>
                <a:effectLst/>
                <a:latin typeface="Arial" panose="020B0604020202020204" pitchFamily="34" charset="0"/>
              </a:rPr>
              <a:t>Unit tests - </a:t>
            </a:r>
            <a:r>
              <a:rPr lang="he-IL" sz="1800" b="0" i="0" u="none" strike="noStrike" dirty="0">
                <a:solidFill>
                  <a:srgbClr val="3F3F3F"/>
                </a:solidFill>
                <a:effectLst/>
                <a:latin typeface="Arial" panose="020B0604020202020204" pitchFamily="34" charset="0"/>
              </a:rPr>
              <a:t>יצירת האובייקטים ב-</a:t>
            </a:r>
            <a:r>
              <a:rPr lang="en-US" sz="1800" b="0" i="0" u="none" strike="noStrike" dirty="0">
                <a:solidFill>
                  <a:srgbClr val="3F3F3F"/>
                </a:solidFill>
                <a:effectLst/>
                <a:latin typeface="Arial" panose="020B0604020202020204" pitchFamily="34" charset="0"/>
              </a:rPr>
              <a:t>Django – </a:t>
            </a:r>
            <a:r>
              <a:rPr lang="he-IL" sz="1800" b="0" i="0" u="none" strike="noStrike" dirty="0">
                <a:solidFill>
                  <a:srgbClr val="3F3F3F"/>
                </a:solidFill>
                <a:effectLst/>
                <a:latin typeface="Arial" panose="020B0604020202020204" pitchFamily="34" charset="0"/>
              </a:rPr>
              <a:t>עבור כל מחלקה (מקושרת ל</a:t>
            </a:r>
            <a:r>
              <a:rPr lang="en-US" sz="1800" b="0" i="0" u="none" strike="noStrike" dirty="0">
                <a:solidFill>
                  <a:srgbClr val="3F3F3F"/>
                </a:solidFill>
                <a:effectLst/>
                <a:latin typeface="Arial" panose="020B0604020202020204" pitchFamily="34" charset="0"/>
              </a:rPr>
              <a:t>Entity </a:t>
            </a:r>
            <a:r>
              <a:rPr lang="he-IL" sz="1800" b="0" i="0" u="none" strike="noStrike" dirty="0">
                <a:solidFill>
                  <a:srgbClr val="3F3F3F"/>
                </a:solidFill>
                <a:effectLst/>
                <a:latin typeface="Arial" panose="020B0604020202020204" pitchFamily="34" charset="0"/>
              </a:rPr>
              <a:t>ב-</a:t>
            </a:r>
            <a:r>
              <a:rPr lang="en-US" sz="1800" b="0" i="0" u="none" strike="noStrike" dirty="0">
                <a:solidFill>
                  <a:srgbClr val="3F3F3F"/>
                </a:solidFill>
                <a:effectLst/>
                <a:latin typeface="Arial" panose="020B0604020202020204" pitchFamily="34" charset="0"/>
              </a:rPr>
              <a:t>DB) </a:t>
            </a:r>
            <a:r>
              <a:rPr lang="he-IL" sz="1800" b="0" i="0" u="none" strike="noStrike" dirty="0">
                <a:solidFill>
                  <a:srgbClr val="3F3F3F"/>
                </a:solidFill>
                <a:effectLst/>
                <a:latin typeface="Arial" panose="020B0604020202020204" pitchFamily="34" charset="0"/>
              </a:rPr>
              <a:t>יצרנו אובייקטים שונים ווידאנו שהאובייקטים נוצרו כמו שצריך.</a:t>
            </a:r>
            <a:endParaRPr lang="he-IL" sz="1800" b="0" i="0" u="none" strike="noStrike" dirty="0">
              <a:solidFill>
                <a:srgbClr val="E78712"/>
              </a:solidFill>
              <a:effectLst/>
              <a:latin typeface="Noto Sans Symbols"/>
            </a:endParaRPr>
          </a:p>
          <a:p>
            <a:pPr algn="r" rtl="1" fontAlgn="base">
              <a:spcBef>
                <a:spcPts val="1000"/>
              </a:spcBef>
              <a:spcAft>
                <a:spcPts val="0"/>
              </a:spcAft>
              <a:buFont typeface="Arial" panose="020B0604020202020204" pitchFamily="34" charset="0"/>
              <a:buChar char="•"/>
            </a:pPr>
            <a:r>
              <a:rPr lang="en-US" sz="1800" b="0" i="0" u="none" strike="noStrike" dirty="0">
                <a:solidFill>
                  <a:srgbClr val="3F3F3F"/>
                </a:solidFill>
                <a:effectLst/>
                <a:latin typeface="Arial" panose="020B0604020202020204" pitchFamily="34" charset="0"/>
              </a:rPr>
              <a:t>CI/CD tests – </a:t>
            </a:r>
            <a:r>
              <a:rPr lang="he-IL" sz="1800" b="0" i="0" u="none" strike="noStrike" dirty="0">
                <a:solidFill>
                  <a:srgbClr val="3F3F3F"/>
                </a:solidFill>
                <a:effectLst/>
                <a:latin typeface="Arial" panose="020B0604020202020204" pitchFamily="34" charset="0"/>
              </a:rPr>
              <a:t>קיים </a:t>
            </a:r>
            <a:r>
              <a:rPr lang="en-US" sz="1800" b="0" i="0" u="none" strike="noStrike" dirty="0">
                <a:solidFill>
                  <a:srgbClr val="3F3F3F"/>
                </a:solidFill>
                <a:effectLst/>
                <a:latin typeface="Arial" panose="020B0604020202020204" pitchFamily="34" charset="0"/>
              </a:rPr>
              <a:t>pipeline </a:t>
            </a:r>
            <a:r>
              <a:rPr lang="he-IL" sz="1800" b="0" i="0" u="none" strike="noStrike" dirty="0">
                <a:solidFill>
                  <a:srgbClr val="3F3F3F"/>
                </a:solidFill>
                <a:effectLst/>
                <a:latin typeface="Arial" panose="020B0604020202020204" pitchFamily="34" charset="0"/>
              </a:rPr>
              <a:t>ב</a:t>
            </a:r>
            <a:r>
              <a:rPr lang="en-US" sz="1800" b="0" i="0" u="none" strike="noStrike" dirty="0" err="1">
                <a:solidFill>
                  <a:srgbClr val="3F3F3F"/>
                </a:solidFill>
                <a:effectLst/>
                <a:latin typeface="Arial" panose="020B0604020202020204" pitchFamily="34" charset="0"/>
              </a:rPr>
              <a:t>Github</a:t>
            </a:r>
            <a:r>
              <a:rPr lang="en-US" sz="1800" b="0" i="0" u="none" strike="noStrike" dirty="0">
                <a:solidFill>
                  <a:srgbClr val="3F3F3F"/>
                </a:solidFill>
                <a:effectLst/>
                <a:latin typeface="Arial" panose="020B0604020202020204" pitchFamily="34" charset="0"/>
              </a:rPr>
              <a:t>, </a:t>
            </a:r>
            <a:r>
              <a:rPr lang="he-IL" sz="1800" b="0" i="0" u="none" strike="noStrike" dirty="0">
                <a:solidFill>
                  <a:srgbClr val="3F3F3F"/>
                </a:solidFill>
                <a:effectLst/>
                <a:latin typeface="Arial" panose="020B0604020202020204" pitchFamily="34" charset="0"/>
              </a:rPr>
              <a:t>בכל </a:t>
            </a:r>
            <a:r>
              <a:rPr lang="en-US" sz="1800" b="0" i="0" u="none" strike="noStrike" dirty="0">
                <a:solidFill>
                  <a:srgbClr val="3F3F3F"/>
                </a:solidFill>
                <a:effectLst/>
                <a:latin typeface="Arial" panose="020B0604020202020204" pitchFamily="34" charset="0"/>
              </a:rPr>
              <a:t>push </a:t>
            </a:r>
            <a:r>
              <a:rPr lang="he-IL" sz="1800" b="0" i="0" u="none" strike="noStrike" dirty="0">
                <a:solidFill>
                  <a:srgbClr val="3F3F3F"/>
                </a:solidFill>
                <a:effectLst/>
                <a:latin typeface="Arial" panose="020B0604020202020204" pitchFamily="34" charset="0"/>
              </a:rPr>
              <a:t>שמתבצע, לפני ה</a:t>
            </a:r>
            <a:r>
              <a:rPr lang="en-US" sz="1800" b="0" i="0" u="none" strike="noStrike" dirty="0">
                <a:solidFill>
                  <a:srgbClr val="3F3F3F"/>
                </a:solidFill>
                <a:effectLst/>
                <a:latin typeface="Arial" panose="020B0604020202020204" pitchFamily="34" charset="0"/>
              </a:rPr>
              <a:t>merge </a:t>
            </a:r>
            <a:r>
              <a:rPr lang="he-IL" sz="1800" b="0" i="0" u="none" strike="noStrike" dirty="0">
                <a:solidFill>
                  <a:srgbClr val="3F3F3F"/>
                </a:solidFill>
                <a:effectLst/>
                <a:latin typeface="Arial" panose="020B0604020202020204" pitchFamily="34" charset="0"/>
              </a:rPr>
              <a:t>ל-</a:t>
            </a:r>
            <a:r>
              <a:rPr lang="en-US" sz="1800" b="0" i="0" u="none" strike="noStrike" dirty="0">
                <a:solidFill>
                  <a:srgbClr val="3F3F3F"/>
                </a:solidFill>
                <a:effectLst/>
                <a:latin typeface="Arial" panose="020B0604020202020204" pitchFamily="34" charset="0"/>
              </a:rPr>
              <a:t>main – </a:t>
            </a:r>
            <a:r>
              <a:rPr lang="he-IL" sz="1800" b="0" i="0" u="none" strike="noStrike" dirty="0">
                <a:solidFill>
                  <a:srgbClr val="3F3F3F"/>
                </a:solidFill>
                <a:effectLst/>
                <a:latin typeface="Arial" panose="020B0604020202020204" pitchFamily="34" charset="0"/>
              </a:rPr>
              <a:t>כל ה</a:t>
            </a:r>
            <a:r>
              <a:rPr lang="en-US" sz="1800" b="0" i="0" u="none" strike="noStrike" dirty="0">
                <a:solidFill>
                  <a:srgbClr val="3F3F3F"/>
                </a:solidFill>
                <a:effectLst/>
                <a:latin typeface="Arial" panose="020B0604020202020204" pitchFamily="34" charset="0"/>
              </a:rPr>
              <a:t>integration tests </a:t>
            </a:r>
            <a:r>
              <a:rPr lang="he-IL" sz="1800" b="0" i="0" u="none" strike="noStrike" dirty="0">
                <a:solidFill>
                  <a:srgbClr val="3F3F3F"/>
                </a:solidFill>
                <a:effectLst/>
                <a:latin typeface="Arial" panose="020B0604020202020204" pitchFamily="34" charset="0"/>
              </a:rPr>
              <a:t>רצים באופן אוטומטי ובהנחה שעוברים מתקבל אישור לשלב את הגרסה החדשה.</a:t>
            </a:r>
            <a:endParaRPr lang="he-IL" sz="1800" b="0" i="0" u="none" strike="noStrike" dirty="0">
              <a:solidFill>
                <a:srgbClr val="E78712"/>
              </a:solidFill>
              <a:effectLst/>
              <a:latin typeface="Noto Sans Symbols"/>
            </a:endParaRPr>
          </a:p>
          <a:p>
            <a:pPr algn="r" rtl="1" fontAlgn="base">
              <a:spcBef>
                <a:spcPts val="1000"/>
              </a:spcBef>
              <a:spcAft>
                <a:spcPts val="0"/>
              </a:spcAft>
              <a:buFont typeface="Arial" panose="020B0604020202020204" pitchFamily="34" charset="0"/>
              <a:buChar char="•"/>
            </a:pPr>
            <a:r>
              <a:rPr lang="he-IL" sz="1800" b="0" i="0" u="none" strike="noStrike" dirty="0">
                <a:solidFill>
                  <a:srgbClr val="3F3F3F"/>
                </a:solidFill>
                <a:effectLst/>
                <a:latin typeface="Arial" panose="020B0604020202020204" pitchFamily="34" charset="0"/>
              </a:rPr>
              <a:t>לדוגמא - בבדיקות הבאות ביצענו קריאות </a:t>
            </a:r>
            <a:r>
              <a:rPr lang="en-US" sz="1800" b="0" i="0" u="none" strike="noStrike" dirty="0">
                <a:solidFill>
                  <a:srgbClr val="3F3F3F"/>
                </a:solidFill>
                <a:effectLst/>
                <a:latin typeface="Arial" panose="020B0604020202020204" pitchFamily="34" charset="0"/>
              </a:rPr>
              <a:t>HTTP </a:t>
            </a:r>
            <a:r>
              <a:rPr lang="he-IL" sz="1800" b="0" i="0" u="none" strike="noStrike" dirty="0">
                <a:solidFill>
                  <a:srgbClr val="3F3F3F"/>
                </a:solidFill>
                <a:effectLst/>
                <a:latin typeface="Arial" panose="020B0604020202020204" pitchFamily="34" charset="0"/>
              </a:rPr>
              <a:t>לשרת עבור יצירת אירוע. יצרנו משתמש, התחברנו למערכת. לאחר מכן ביצענו בדיקות ליצירת אירוע.</a:t>
            </a:r>
            <a:endParaRPr lang="he-IL" sz="1800" b="0" i="0" u="none" strike="noStrike" dirty="0">
              <a:solidFill>
                <a:srgbClr val="E78712"/>
              </a:solidFill>
              <a:effectLst/>
              <a:latin typeface="Noto Sans Symbols"/>
            </a:endParaRPr>
          </a:p>
          <a:p>
            <a:pPr marL="457200" algn="r" rtl="1">
              <a:spcBef>
                <a:spcPts val="1000"/>
              </a:spcBef>
              <a:spcAft>
                <a:spcPts val="0"/>
              </a:spcAft>
            </a:pPr>
            <a:r>
              <a:rPr lang="he-IL" sz="1800" b="0" i="0" u="none" strike="noStrike" dirty="0">
                <a:solidFill>
                  <a:srgbClr val="3F3F3F"/>
                </a:solidFill>
                <a:effectLst/>
                <a:latin typeface="Arial" panose="020B0604020202020204" pitchFamily="34" charset="0"/>
              </a:rPr>
              <a:t>1. שלחנו בקשה עם מידע תקין ווידאנו שה-</a:t>
            </a:r>
            <a:r>
              <a:rPr lang="en-US" sz="1800" b="0" i="0" u="none" strike="noStrike" dirty="0">
                <a:solidFill>
                  <a:srgbClr val="3F3F3F"/>
                </a:solidFill>
                <a:effectLst/>
                <a:latin typeface="Arial" panose="020B0604020202020204" pitchFamily="34" charset="0"/>
              </a:rPr>
              <a:t>HTTP response </a:t>
            </a:r>
            <a:r>
              <a:rPr lang="he-IL" sz="1800" b="0" i="0" u="none" strike="noStrike" dirty="0">
                <a:solidFill>
                  <a:srgbClr val="3F3F3F"/>
                </a:solidFill>
                <a:effectLst/>
                <a:latin typeface="Arial" panose="020B0604020202020204" pitchFamily="34" charset="0"/>
              </a:rPr>
              <a:t>תקין, כמו גם ה</a:t>
            </a:r>
            <a:r>
              <a:rPr lang="en-US" sz="1800" b="0" i="0" u="none" strike="noStrike" dirty="0">
                <a:solidFill>
                  <a:srgbClr val="3F3F3F"/>
                </a:solidFill>
                <a:effectLst/>
                <a:latin typeface="Arial" panose="020B0604020202020204" pitchFamily="34" charset="0"/>
              </a:rPr>
              <a:t>DB. </a:t>
            </a:r>
            <a:endParaRPr lang="en-US" b="0" dirty="0">
              <a:effectLst/>
            </a:endParaRPr>
          </a:p>
          <a:p>
            <a:pPr marL="457200" algn="r" rtl="1">
              <a:spcBef>
                <a:spcPts val="1000"/>
              </a:spcBef>
              <a:spcAft>
                <a:spcPts val="0"/>
              </a:spcAft>
            </a:pPr>
            <a:r>
              <a:rPr lang="en-US" sz="1800" b="0" i="0" u="none" strike="noStrike" dirty="0">
                <a:solidFill>
                  <a:srgbClr val="3F3F3F"/>
                </a:solidFill>
                <a:effectLst/>
                <a:latin typeface="Arial" panose="020B0604020202020204" pitchFamily="34" charset="0"/>
              </a:rPr>
              <a:t>2. </a:t>
            </a:r>
            <a:r>
              <a:rPr lang="he-IL" sz="1800" b="0" i="0" u="none" strike="noStrike" dirty="0">
                <a:solidFill>
                  <a:srgbClr val="3F3F3F"/>
                </a:solidFill>
                <a:effectLst/>
                <a:latin typeface="Arial" panose="020B0604020202020204" pitchFamily="34" charset="0"/>
              </a:rPr>
              <a:t>שלחנו בקשה עבור יצירת אירוע עם פרטי משתמש לא תקין ווידאנו שה-</a:t>
            </a:r>
            <a:r>
              <a:rPr lang="en-US" sz="1800" b="0" i="0" u="none" strike="noStrike" dirty="0">
                <a:solidFill>
                  <a:srgbClr val="3F3F3F"/>
                </a:solidFill>
                <a:effectLst/>
                <a:latin typeface="Arial" panose="020B0604020202020204" pitchFamily="34" charset="0"/>
              </a:rPr>
              <a:t>HTTP response </a:t>
            </a:r>
            <a:r>
              <a:rPr lang="he-IL" sz="1800" b="0" i="0" u="none" strike="noStrike" dirty="0">
                <a:solidFill>
                  <a:srgbClr val="3F3F3F"/>
                </a:solidFill>
                <a:effectLst/>
                <a:latin typeface="Arial" panose="020B0604020202020204" pitchFamily="34" charset="0"/>
              </a:rPr>
              <a:t>הוא שגיאה. </a:t>
            </a:r>
            <a:endParaRPr lang="he-IL" b="0" dirty="0">
              <a:effectLst/>
            </a:endParaRPr>
          </a:p>
          <a:p>
            <a:br>
              <a:rPr lang="he-IL" dirty="0"/>
            </a:br>
            <a:endParaRPr lang="he-IL" dirty="0"/>
          </a:p>
        </p:txBody>
      </p:sp>
      <p:sp>
        <p:nvSpPr>
          <p:cNvPr id="277" name="Google Shape;27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Noto Sans Symbols"/>
              <a:buChar char="🡪"/>
            </a:pPr>
            <a:r>
              <a:rPr lang="en-US" dirty="0" err="1"/>
              <a:t>רעות</a:t>
            </a:r>
            <a:endParaRPr lang="he-IL" dirty="0"/>
          </a:p>
          <a:p>
            <a:pPr marL="171450" lvl="0" indent="-171450" algn="l" rtl="0">
              <a:lnSpc>
                <a:spcPct val="100000"/>
              </a:lnSpc>
              <a:spcBef>
                <a:spcPts val="0"/>
              </a:spcBef>
              <a:spcAft>
                <a:spcPts val="0"/>
              </a:spcAft>
              <a:buSzPts val="1100"/>
              <a:buFont typeface="Noto Sans Symbols"/>
              <a:buChar char="🡪"/>
            </a:pPr>
            <a:endParaRPr lang="he-IL" dirty="0"/>
          </a:p>
          <a:p>
            <a:pPr marL="0" lvl="0" indent="0" algn="l" rtl="0">
              <a:lnSpc>
                <a:spcPct val="100000"/>
              </a:lnSpc>
              <a:spcBef>
                <a:spcPts val="0"/>
              </a:spcBef>
              <a:spcAft>
                <a:spcPts val="0"/>
              </a:spcAft>
              <a:buSzPts val="1100"/>
              <a:buFont typeface="Noto Sans Symbols"/>
              <a:buNone/>
            </a:pPr>
            <a:endParaRPr dirty="0"/>
          </a:p>
          <a:p>
            <a:pPr marL="457200" lvl="0" indent="-355600" algn="r" rtl="1">
              <a:spcBef>
                <a:spcPts val="1000"/>
              </a:spcBef>
              <a:spcAft>
                <a:spcPts val="0"/>
              </a:spcAft>
              <a:buClr>
                <a:srgbClr val="E78712"/>
              </a:buClr>
              <a:buSzPts val="2000"/>
              <a:buFont typeface="Noto Sans Symbols"/>
              <a:buChar char="🡪"/>
            </a:pPr>
            <a:r>
              <a:rPr lang="en-US" sz="2000" dirty="0" err="1">
                <a:solidFill>
                  <a:srgbClr val="3F3F3F"/>
                </a:solidFill>
                <a:latin typeface="Century Gothic"/>
                <a:ea typeface="Century Gothic"/>
                <a:cs typeface="Century Gothic"/>
                <a:sym typeface="Century Gothic"/>
              </a:rPr>
              <a:t>בצד</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הלקוח</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השתמשנו</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בJest</a:t>
            </a:r>
            <a:r>
              <a:rPr lang="en-US" sz="2000" dirty="0">
                <a:solidFill>
                  <a:srgbClr val="3F3F3F"/>
                </a:solidFill>
                <a:latin typeface="Century Gothic"/>
                <a:ea typeface="Century Gothic"/>
                <a:cs typeface="Century Gothic"/>
                <a:sym typeface="Century Gothic"/>
              </a:rPr>
              <a:t> Framework </a:t>
            </a:r>
            <a:r>
              <a:rPr lang="en-US" sz="2000" dirty="0" err="1">
                <a:solidFill>
                  <a:srgbClr val="3F3F3F"/>
                </a:solidFill>
                <a:latin typeface="Century Gothic"/>
                <a:ea typeface="Century Gothic"/>
                <a:cs typeface="Century Gothic"/>
                <a:sym typeface="Century Gothic"/>
              </a:rPr>
              <a:t>שהיא</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מסגרת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בדיקות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לJS</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מסגרת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זו</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מיועדת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בעיקר</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לאפליקציות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מבוססת</a:t>
            </a:r>
            <a:r>
              <a:rPr lang="en-US" sz="2000" dirty="0">
                <a:solidFill>
                  <a:srgbClr val="3F3F3F"/>
                </a:solidFill>
                <a:latin typeface="Century Gothic"/>
                <a:ea typeface="Century Gothic"/>
                <a:cs typeface="Century Gothic"/>
                <a:sym typeface="Century Gothic"/>
              </a:rPr>
              <a:t> React</a:t>
            </a:r>
            <a:endParaRPr sz="2000" dirty="0">
              <a:solidFill>
                <a:srgbClr val="3F3F3F"/>
              </a:solidFill>
              <a:latin typeface="Century Gothic"/>
              <a:ea typeface="Century Gothic"/>
              <a:cs typeface="Century Gothic"/>
              <a:sym typeface="Century Gothic"/>
            </a:endParaRPr>
          </a:p>
          <a:p>
            <a:pPr marL="457200" lvl="0" indent="-355600" algn="r" rtl="1">
              <a:spcBef>
                <a:spcPts val="1000"/>
              </a:spcBef>
              <a:spcAft>
                <a:spcPts val="0"/>
              </a:spcAft>
              <a:buClr>
                <a:srgbClr val="E78712"/>
              </a:buClr>
              <a:buSzPts val="2000"/>
              <a:buFont typeface="Noto Sans Symbols"/>
              <a:buChar char="🡪"/>
            </a:pPr>
            <a:r>
              <a:rPr lang="en-US" sz="2000" dirty="0" err="1">
                <a:solidFill>
                  <a:srgbClr val="3F3F3F"/>
                </a:solidFill>
                <a:latin typeface="Century Gothic"/>
                <a:ea typeface="Century Gothic"/>
                <a:cs typeface="Century Gothic"/>
                <a:sym typeface="Century Gothic"/>
              </a:rPr>
              <a:t>בצד</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הלקוח</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ביצענו</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טסטים</a:t>
            </a:r>
            <a:r>
              <a:rPr lang="en-US" sz="2000" dirty="0">
                <a:solidFill>
                  <a:srgbClr val="3F3F3F"/>
                </a:solidFill>
                <a:latin typeface="Century Gothic"/>
                <a:ea typeface="Century Gothic"/>
                <a:cs typeface="Century Gothic"/>
                <a:sym typeface="Century Gothic"/>
              </a:rPr>
              <a:t> ל-API, </a:t>
            </a:r>
            <a:r>
              <a:rPr lang="en-US" sz="2000" dirty="0" err="1">
                <a:solidFill>
                  <a:srgbClr val="3F3F3F"/>
                </a:solidFill>
                <a:latin typeface="Century Gothic"/>
                <a:ea typeface="Century Gothic"/>
                <a:cs typeface="Century Gothic"/>
                <a:sym typeface="Century Gothic"/>
              </a:rPr>
              <a:t>עשינו</a:t>
            </a:r>
            <a:r>
              <a:rPr lang="en-US" sz="2000" dirty="0">
                <a:solidFill>
                  <a:srgbClr val="3F3F3F"/>
                </a:solidFill>
                <a:latin typeface="Century Gothic"/>
                <a:ea typeface="Century Gothic"/>
                <a:cs typeface="Century Gothic"/>
                <a:sym typeface="Century Gothic"/>
              </a:rPr>
              <a:t> Mock </a:t>
            </a:r>
            <a:r>
              <a:rPr lang="en-US" sz="2000" dirty="0" err="1">
                <a:solidFill>
                  <a:srgbClr val="3F3F3F"/>
                </a:solidFill>
                <a:latin typeface="Century Gothic"/>
                <a:ea typeface="Century Gothic"/>
                <a:cs typeface="Century Gothic"/>
                <a:sym typeface="Century Gothic"/>
              </a:rPr>
              <a:t>לקריאות</a:t>
            </a:r>
            <a:r>
              <a:rPr lang="en-US" sz="2000" dirty="0">
                <a:solidFill>
                  <a:srgbClr val="3F3F3F"/>
                </a:solidFill>
                <a:latin typeface="Century Gothic"/>
                <a:ea typeface="Century Gothic"/>
                <a:cs typeface="Century Gothic"/>
                <a:sym typeface="Century Gothic"/>
              </a:rPr>
              <a:t> HTTP </a:t>
            </a:r>
            <a:r>
              <a:rPr lang="en-US" sz="2000" dirty="0" err="1">
                <a:solidFill>
                  <a:srgbClr val="3F3F3F"/>
                </a:solidFill>
                <a:latin typeface="Century Gothic"/>
                <a:ea typeface="Century Gothic"/>
                <a:cs typeface="Century Gothic"/>
                <a:sym typeface="Century Gothic"/>
              </a:rPr>
              <a:t>שונות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לשרת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ווידאנו</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שהתגובה</a:t>
            </a:r>
            <a:r>
              <a:rPr lang="en-US" sz="2000" dirty="0">
                <a:solidFill>
                  <a:srgbClr val="3F3F3F"/>
                </a:solidFill>
                <a:latin typeface="Century Gothic"/>
                <a:ea typeface="Century Gothic"/>
                <a:cs typeface="Century Gothic"/>
                <a:sym typeface="Century Gothic"/>
              </a:rPr>
              <a:t> של </a:t>
            </a:r>
            <a:r>
              <a:rPr lang="en-US" sz="2000" dirty="0" err="1">
                <a:solidFill>
                  <a:srgbClr val="3F3F3F"/>
                </a:solidFill>
                <a:latin typeface="Century Gothic"/>
                <a:ea typeface="Century Gothic"/>
                <a:cs typeface="Century Gothic"/>
                <a:sym typeface="Century Gothic"/>
              </a:rPr>
              <a:t>השרת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היא</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כפי</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שציפינו</a:t>
            </a:r>
            <a:r>
              <a:rPr lang="en-US" sz="2000" dirty="0">
                <a:solidFill>
                  <a:srgbClr val="3F3F3F"/>
                </a:solidFill>
                <a:latin typeface="Century Gothic"/>
                <a:ea typeface="Century Gothic"/>
                <a:cs typeface="Century Gothic"/>
                <a:sym typeface="Century Gothic"/>
              </a:rPr>
              <a:t>.</a:t>
            </a:r>
            <a:endParaRPr sz="1800" dirty="0">
              <a:solidFill>
                <a:srgbClr val="3F3F3F"/>
              </a:solidFill>
              <a:latin typeface="Century Gothic"/>
              <a:ea typeface="Century Gothic"/>
              <a:cs typeface="Century Gothic"/>
              <a:sym typeface="Century Gothic"/>
            </a:endParaRPr>
          </a:p>
          <a:p>
            <a:pPr marL="457200" lvl="0" indent="-355600" algn="r" rtl="1">
              <a:spcBef>
                <a:spcPts val="1000"/>
              </a:spcBef>
              <a:spcAft>
                <a:spcPts val="0"/>
              </a:spcAft>
              <a:buClr>
                <a:srgbClr val="E78712"/>
              </a:buClr>
              <a:buSzPts val="2000"/>
              <a:buFont typeface="Noto Sans Symbols"/>
              <a:buChar char="🡪"/>
            </a:pPr>
            <a:r>
              <a:rPr lang="en-US" sz="2000" dirty="0" err="1">
                <a:solidFill>
                  <a:srgbClr val="3F3F3F"/>
                </a:solidFill>
                <a:latin typeface="Century Gothic"/>
                <a:ea typeface="Century Gothic"/>
                <a:cs typeface="Century Gothic"/>
                <a:sym typeface="Century Gothic"/>
              </a:rPr>
              <a:t>לדוגמא</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בבדיקות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הבאות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ביצענו</a:t>
            </a:r>
            <a:r>
              <a:rPr lang="en-US" sz="2000" dirty="0">
                <a:solidFill>
                  <a:srgbClr val="3F3F3F"/>
                </a:solidFill>
                <a:latin typeface="Century Gothic"/>
                <a:ea typeface="Century Gothic"/>
                <a:cs typeface="Century Gothic"/>
                <a:sym typeface="Century Gothic"/>
              </a:rPr>
              <a:t> Mock של </a:t>
            </a:r>
            <a:r>
              <a:rPr lang="en-US" sz="2000" dirty="0" err="1">
                <a:solidFill>
                  <a:srgbClr val="3F3F3F"/>
                </a:solidFill>
                <a:latin typeface="Century Gothic"/>
                <a:ea typeface="Century Gothic"/>
                <a:cs typeface="Century Gothic"/>
                <a:sym typeface="Century Gothic"/>
              </a:rPr>
              <a:t>קריאות</a:t>
            </a:r>
            <a:r>
              <a:rPr lang="en-US" sz="2000" dirty="0">
                <a:solidFill>
                  <a:srgbClr val="3F3F3F"/>
                </a:solidFill>
                <a:latin typeface="Century Gothic"/>
                <a:ea typeface="Century Gothic"/>
                <a:cs typeface="Century Gothic"/>
                <a:sym typeface="Century Gothic"/>
              </a:rPr>
              <a:t> HTTP </a:t>
            </a:r>
            <a:r>
              <a:rPr lang="en-US" sz="2000" dirty="0" err="1">
                <a:solidFill>
                  <a:srgbClr val="3F3F3F"/>
                </a:solidFill>
                <a:latin typeface="Century Gothic"/>
                <a:ea typeface="Century Gothic"/>
                <a:cs typeface="Century Gothic"/>
                <a:sym typeface="Century Gothic"/>
              </a:rPr>
              <a:t>לשרת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עבור</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התחברות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כל</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בקשה</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נשלחה</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עם</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מידע</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שונה</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כלומר</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פעם</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אחת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בקשה</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להתחברות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עם</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מידע</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תקין</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בקשה</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להתחברות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עבור</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משתמש</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לא</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קיים</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בקשה</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להתחברות</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עם</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סיסמא</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לא</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נכונה</a:t>
            </a:r>
            <a:r>
              <a:rPr lang="en-US" sz="2000" dirty="0">
                <a:solidFill>
                  <a:srgbClr val="3F3F3F"/>
                </a:solidFill>
                <a:latin typeface="Century Gothic"/>
                <a:ea typeface="Century Gothic"/>
                <a:cs typeface="Century Gothic"/>
                <a:sym typeface="Century Gothic"/>
              </a:rPr>
              <a:t> </a:t>
            </a:r>
            <a:r>
              <a:rPr lang="en-US" sz="2000" dirty="0" err="1">
                <a:solidFill>
                  <a:srgbClr val="3F3F3F"/>
                </a:solidFill>
                <a:latin typeface="Century Gothic"/>
                <a:ea typeface="Century Gothic"/>
                <a:cs typeface="Century Gothic"/>
                <a:sym typeface="Century Gothic"/>
              </a:rPr>
              <a:t>וכדומה</a:t>
            </a:r>
            <a:r>
              <a:rPr lang="en-US" sz="2000" dirty="0">
                <a:solidFill>
                  <a:srgbClr val="3F3F3F"/>
                </a:solidFill>
                <a:latin typeface="Century Gothic"/>
                <a:ea typeface="Century Gothic"/>
                <a:cs typeface="Century Gothic"/>
                <a:sym typeface="Century Gothic"/>
              </a:rPr>
              <a:t>).</a:t>
            </a:r>
            <a:endParaRPr dirty="0"/>
          </a:p>
        </p:txBody>
      </p:sp>
      <p:sp>
        <p:nvSpPr>
          <p:cNvPr id="270" name="Google Shape;27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à"/>
            </a:pPr>
            <a:r>
              <a:rPr lang="he-IL" dirty="0">
                <a:sym typeface="Wingdings" panose="05000000000000000000" pitchFamily="2" charset="2"/>
              </a:rPr>
              <a:t>רעות</a:t>
            </a:r>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61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רועי</a:t>
            </a:r>
          </a:p>
          <a:p>
            <a:pPr marL="377191" marR="0" lvl="0" indent="-285750" algn="r" defTabSz="914400" rtl="1" eaLnBrk="1" fontAlgn="auto" latinLnBrk="0" hangingPunct="1">
              <a:lnSpc>
                <a:spcPct val="100000"/>
              </a:lnSpc>
              <a:spcBef>
                <a:spcPts val="0"/>
              </a:spcBef>
              <a:spcAft>
                <a:spcPts val="0"/>
              </a:spcAft>
              <a:buClr>
                <a:srgbClr val="000000"/>
              </a:buClr>
              <a:buSzPts val="1440"/>
              <a:buFont typeface="Arial"/>
              <a:buChar char="●"/>
              <a:tabLst/>
              <a:defRPr/>
            </a:pPr>
            <a:r>
              <a:rPr lang="he-IL" sz="2400" dirty="0">
                <a:solidFill>
                  <a:schemeClr val="dk1"/>
                </a:solidFill>
              </a:rPr>
              <a:t>מה קסם חלמה שיהיה באפליקציה שלה?</a:t>
            </a:r>
          </a:p>
          <a:p>
            <a:pPr marL="377191" indent="-285750" algn="r" rtl="1">
              <a:buSzPts val="1440"/>
            </a:pPr>
            <a:r>
              <a:rPr lang="he-IL" sz="2400" dirty="0">
                <a:solidFill>
                  <a:schemeClr val="dk1"/>
                </a:solidFill>
              </a:rPr>
              <a:t>כשהיא יושבת עם זוג חדש שמתכנן אירוע היא תוכל לרכז את כל הפגישות והמשימות במקום אחד</a:t>
            </a:r>
          </a:p>
          <a:p>
            <a:pPr marL="377191" indent="-285750" algn="r" rtl="1">
              <a:buSzPts val="1440"/>
            </a:pPr>
            <a:r>
              <a:rPr lang="he-IL" sz="2400" dirty="0">
                <a:solidFill>
                  <a:schemeClr val="dk1"/>
                </a:solidFill>
              </a:rPr>
              <a:t>לנהל יומן שיכלול בפנים את כל הפגישות והאירועים שלה</a:t>
            </a:r>
          </a:p>
          <a:p>
            <a:pPr marL="377191" indent="-285750" algn="r" rtl="1">
              <a:buSzPts val="1440"/>
            </a:pPr>
            <a:r>
              <a:rPr lang="he-IL" sz="2400" dirty="0">
                <a:solidFill>
                  <a:schemeClr val="dk1"/>
                </a:solidFill>
              </a:rPr>
              <a:t>לתקשר עם כל הספקים, ולבצע תשלומים ומעקב על התשלומים עבור האירוע.</a:t>
            </a:r>
          </a:p>
          <a:p>
            <a:pPr marL="377191" indent="-285750" algn="r" rtl="1">
              <a:buSzPts val="1440"/>
            </a:pPr>
            <a:r>
              <a:rPr lang="he-IL" sz="2400" dirty="0">
                <a:solidFill>
                  <a:schemeClr val="dk1"/>
                </a:solidFill>
              </a:rPr>
              <a:t>לנהל את האירוע בזמן אמת.</a:t>
            </a:r>
          </a:p>
          <a:p>
            <a:pPr marL="377191" indent="-285750" algn="r" rtl="1">
              <a:buSzPts val="1440"/>
            </a:pPr>
            <a:endParaRPr lang="he-IL" sz="2400" dirty="0">
              <a:solidFill>
                <a:schemeClr val="dk1"/>
              </a:solidFill>
            </a:endParaRPr>
          </a:p>
          <a:p>
            <a:pPr marL="91441" indent="0" algn="r" rtl="1">
              <a:buSzPts val="1440"/>
              <a:buNone/>
            </a:pPr>
            <a:r>
              <a:rPr lang="he-IL" sz="2400" dirty="0">
                <a:solidFill>
                  <a:schemeClr val="dk1"/>
                </a:solidFill>
              </a:rPr>
              <a:t>סרטון תדמית ?</a:t>
            </a:r>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111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à"/>
            </a:pPr>
            <a:r>
              <a:rPr lang="he-IL" dirty="0">
                <a:sym typeface="Wingdings" panose="05000000000000000000" pitchFamily="2" charset="2"/>
              </a:rPr>
              <a:t>רעות</a:t>
            </a:r>
          </a:p>
          <a:p>
            <a:pPr marL="171450" lvl="0" indent="-171450" algn="l" rtl="0">
              <a:spcBef>
                <a:spcPts val="0"/>
              </a:spcBef>
              <a:spcAft>
                <a:spcPts val="0"/>
              </a:spcAft>
              <a:buFont typeface="Wingdings" panose="05000000000000000000" pitchFamily="2" charset="2"/>
              <a:buChar char="à"/>
            </a:pPr>
            <a:endParaRPr lang="he-IL" dirty="0">
              <a:sym typeface="Wingdings" panose="05000000000000000000" pitchFamily="2" charset="2"/>
            </a:endParaRPr>
          </a:p>
          <a:p>
            <a:pPr marL="0" lvl="0" indent="0" algn="l" rtl="0">
              <a:spcBef>
                <a:spcPts val="0"/>
              </a:spcBef>
              <a:spcAft>
                <a:spcPts val="0"/>
              </a:spcAft>
              <a:buFont typeface="Wingdings" panose="05000000000000000000" pitchFamily="2" charset="2"/>
              <a:buNone/>
            </a:pPr>
            <a:r>
              <a:rPr lang="he-IL" dirty="0">
                <a:sym typeface="Wingdings" panose="05000000000000000000" pitchFamily="2" charset="2"/>
              </a:rPr>
              <a:t>אתם רוצים שאני ארחיב בנושא הזה? להכין </a:t>
            </a:r>
            <a:r>
              <a:rPr lang="he-IL">
                <a:sym typeface="Wingdings" panose="05000000000000000000" pitchFamily="2" charset="2"/>
              </a:rPr>
              <a:t>שקופית נוספ</a:t>
            </a:r>
            <a:endParaRPr lang="he-IL" dirty="0">
              <a:sym typeface="Wingdings" panose="05000000000000000000" pitchFamily="2" charset="2"/>
            </a:endParaRPr>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967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à"/>
            </a:pPr>
            <a:r>
              <a:rPr lang="he-IL" dirty="0">
                <a:sym typeface="Wingdings" panose="05000000000000000000" pitchFamily="2" charset="2"/>
              </a:rPr>
              <a:t>רועי</a:t>
            </a:r>
            <a:endParaRPr lang="en-US" dirty="0">
              <a:sym typeface="Wingdings" panose="05000000000000000000" pitchFamily="2" charset="2"/>
            </a:endParaRPr>
          </a:p>
          <a:p>
            <a:pPr marL="171450" lvl="0" indent="-171450" algn="l" rtl="0">
              <a:spcBef>
                <a:spcPts val="0"/>
              </a:spcBef>
              <a:spcAft>
                <a:spcPts val="0"/>
              </a:spcAft>
              <a:buFont typeface="Wingdings" panose="05000000000000000000" pitchFamily="2" charset="2"/>
              <a:buChar char="à"/>
            </a:pPr>
            <a:endParaRPr lang="he-IL" dirty="0">
              <a:sym typeface="Wingdings" panose="05000000000000000000" pitchFamily="2" charset="2"/>
            </a:endParaRPr>
          </a:p>
          <a:p>
            <a:pPr marL="171450" lvl="0" indent="-171450" algn="l" rtl="0">
              <a:spcBef>
                <a:spcPts val="0"/>
              </a:spcBef>
              <a:spcAft>
                <a:spcPts val="0"/>
              </a:spcAft>
              <a:buFont typeface="Wingdings" panose="05000000000000000000" pitchFamily="2" charset="2"/>
              <a:buChar char="à"/>
            </a:pPr>
            <a:r>
              <a:rPr lang="he-IL" dirty="0">
                <a:sym typeface="Wingdings" panose="05000000000000000000" pitchFamily="2" charset="2"/>
              </a:rPr>
              <a:t>אז בוא נחלק את זה רגע ל -2 </a:t>
            </a:r>
          </a:p>
          <a:p>
            <a:pPr marL="171450" lvl="0" indent="-171450" algn="l" rtl="0">
              <a:spcBef>
                <a:spcPts val="0"/>
              </a:spcBef>
              <a:spcAft>
                <a:spcPts val="0"/>
              </a:spcAft>
              <a:buFont typeface="Wingdings" panose="05000000000000000000" pitchFamily="2" charset="2"/>
              <a:buChar char="à"/>
            </a:pPr>
            <a:r>
              <a:rPr lang="he-IL" dirty="0">
                <a:sym typeface="Wingdings" panose="05000000000000000000" pitchFamily="2" charset="2"/>
              </a:rPr>
              <a:t>מבחינת אפשרויות להרחבה – כתוצאה מכך המערכת מוכנה להוסיף עוד סוגי משתמשים, עוד</a:t>
            </a:r>
          </a:p>
          <a:p>
            <a:pPr marL="171450" lvl="0" indent="-171450" algn="l" rtl="0">
              <a:spcBef>
                <a:spcPts val="0"/>
              </a:spcBef>
              <a:spcAft>
                <a:spcPts val="0"/>
              </a:spcAft>
              <a:buFont typeface="Wingdings" panose="05000000000000000000" pitchFamily="2" charset="2"/>
              <a:buChar char="à"/>
            </a:pPr>
            <a:endParaRPr lang="en-US" dirty="0">
              <a:sym typeface="Wingdings" panose="05000000000000000000" pitchFamily="2" charset="2"/>
            </a:endParaRPr>
          </a:p>
          <a:p>
            <a:pPr marL="377191" algn="r" rtl="1">
              <a:buSzPts val="1440"/>
            </a:pPr>
            <a:r>
              <a:rPr lang="he-IL" sz="2400" dirty="0">
                <a:solidFill>
                  <a:schemeClr val="dk1"/>
                </a:solidFill>
              </a:rPr>
              <a:t>בנינו מדריך למתחזק – המסביר על מבנה הפרויקט ועל האפשרות להרחיב אותו. </a:t>
            </a:r>
          </a:p>
          <a:p>
            <a:pPr marL="777241" lvl="1" algn="r" rtl="1">
              <a:buSzPts val="1440"/>
            </a:pPr>
            <a:r>
              <a:rPr lang="en-US" sz="1800" dirty="0">
                <a:solidFill>
                  <a:schemeClr val="dk1"/>
                </a:solidFill>
                <a:hlinkClick r:id="rId3"/>
              </a:rPr>
              <a:t>https://github.com/amitrub/Final-Project/blob/main/MAINTENANCE-GUIDE.md</a:t>
            </a:r>
            <a:endParaRPr lang="he-IL" sz="1800" dirty="0">
              <a:solidFill>
                <a:schemeClr val="dk1"/>
              </a:solidFill>
            </a:endParaRPr>
          </a:p>
          <a:p>
            <a:pPr marL="377191" algn="r" rtl="1">
              <a:buSzPts val="1440"/>
            </a:pPr>
            <a:r>
              <a:rPr lang="he-IL" sz="2400" dirty="0">
                <a:solidFill>
                  <a:schemeClr val="dk1"/>
                </a:solidFill>
              </a:rPr>
              <a:t>דוגמא להוספת </a:t>
            </a:r>
            <a:r>
              <a:rPr lang="en-US" sz="2400" dirty="0">
                <a:solidFill>
                  <a:schemeClr val="dk1"/>
                </a:solidFill>
              </a:rPr>
              <a:t>task feature</a:t>
            </a:r>
            <a:r>
              <a:rPr lang="he-IL" sz="2400" dirty="0">
                <a:solidFill>
                  <a:schemeClr val="dk1"/>
                </a:solidFill>
              </a:rPr>
              <a:t> בצד שרת.</a:t>
            </a:r>
            <a:endParaRPr lang="en-US" sz="2400" dirty="0">
              <a:solidFill>
                <a:schemeClr val="dk1"/>
              </a:solidFill>
            </a:endParaRPr>
          </a:p>
          <a:p>
            <a:pPr marL="777241" lvl="1" algn="r" rtl="1">
              <a:buSzPts val="1440"/>
            </a:pPr>
            <a:r>
              <a:rPr lang="en-US" dirty="0">
                <a:solidFill>
                  <a:schemeClr val="dk1"/>
                </a:solidFill>
                <a:hlinkClick r:id="rId4"/>
              </a:rPr>
              <a:t>https://github.com/amitrub/Final-Project/blob/main/MAINTENANCE-GUIDE.md#tasks-feature---expansion-example</a:t>
            </a:r>
            <a:endParaRPr lang="he-IL" dirty="0">
              <a:solidFill>
                <a:schemeClr val="dk1"/>
              </a:solidFill>
            </a:endParaRPr>
          </a:p>
          <a:p>
            <a:pPr marL="377191" algn="r" rtl="1">
              <a:buSzPts val="1440"/>
            </a:pPr>
            <a:r>
              <a:rPr lang="he-IL" sz="2400" dirty="0">
                <a:solidFill>
                  <a:schemeClr val="dk1"/>
                </a:solidFill>
              </a:rPr>
              <a:t>דוגמא להוספת אפליקציות לשרת בהתאם. </a:t>
            </a:r>
            <a:endParaRPr lang="en-US" sz="2400" dirty="0">
              <a:solidFill>
                <a:schemeClr val="dk1"/>
              </a:solidFill>
            </a:endParaRPr>
          </a:p>
          <a:p>
            <a:pPr marL="777241" lvl="1" algn="r" rtl="1">
              <a:buSzPts val="1440"/>
            </a:pPr>
            <a:r>
              <a:rPr lang="en-US" dirty="0">
                <a:solidFill>
                  <a:schemeClr val="dk1"/>
                </a:solidFill>
                <a:hlinkClick r:id="rId5"/>
              </a:rPr>
              <a:t>https://github.com/amitrub/Final-Project/blob/main/MAINTENANCE-GUIDE.md#user-expansion</a:t>
            </a:r>
            <a:endParaRPr lang="en-US" dirty="0">
              <a:solidFill>
                <a:schemeClr val="dk1"/>
              </a:solidFill>
            </a:endParaRPr>
          </a:p>
          <a:p>
            <a:pPr marL="377191" indent="-285750" algn="r" rtl="1">
              <a:buSzPts val="1440"/>
            </a:pPr>
            <a:endParaRPr lang="en-US" sz="1800" dirty="0">
              <a:solidFill>
                <a:schemeClr val="dk1"/>
              </a:solidFil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Wingdings" panose="05000000000000000000" pitchFamily="2" charset="2"/>
              <a:buChar char="à"/>
              <a:tabLst/>
              <a:defRPr/>
            </a:pPr>
            <a:r>
              <a:rPr lang="he-IL" sz="1100" dirty="0">
                <a:solidFill>
                  <a:schemeClr val="dk1"/>
                </a:solidFill>
              </a:rPr>
              <a:t>מדריך תחזוקה – "פה אנחנו רואים דוגמא ממשית של איך להוסיף פיצ'ר מא' ועד ת' גם בצד של הסרבר וגם בצד של הקליינט"</a:t>
            </a:r>
          </a:p>
          <a:p>
            <a:pPr marL="171450" lvl="0" indent="-171450" algn="l" rtl="0">
              <a:spcBef>
                <a:spcPts val="0"/>
              </a:spcBef>
              <a:spcAft>
                <a:spcPts val="0"/>
              </a:spcAft>
              <a:buFont typeface="Wingdings" panose="05000000000000000000" pitchFamily="2" charset="2"/>
              <a:buChar char="à"/>
            </a:pPr>
            <a:endParaRPr lang="he-IL" dirty="0">
              <a:sym typeface="Wingdings" panose="05000000000000000000" pitchFamily="2" charset="2"/>
            </a:endParaRPr>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1706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8b3e070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28b3e070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1bfee692d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g11bfee692d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bfee692d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bfee692d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רועי</a:t>
            </a:r>
            <a:endParaRPr dirty="0"/>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192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רועי</a:t>
            </a:r>
          </a:p>
          <a:p>
            <a:pPr marL="0" lvl="0" indent="0" algn="l" rtl="0">
              <a:spcBef>
                <a:spcPts val="0"/>
              </a:spcBef>
              <a:spcAft>
                <a:spcPts val="0"/>
              </a:spcAft>
              <a:buNone/>
            </a:pPr>
            <a:endParaRPr lang="he-IL" dirty="0"/>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he-IL" sz="1100" dirty="0">
                <a:solidFill>
                  <a:schemeClr val="dk1"/>
                </a:solidFill>
              </a:rPr>
              <a:t>רעות</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he-IL" sz="11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he-IL" sz="1100" dirty="0">
                <a:solidFill>
                  <a:schemeClr val="dk1"/>
                </a:solidFill>
              </a:rPr>
              <a:t>להוסיף קצת </a:t>
            </a:r>
            <a:r>
              <a:rPr lang="he-IL" sz="1100" dirty="0" err="1">
                <a:solidFill>
                  <a:schemeClr val="dk1"/>
                </a:solidFill>
              </a:rPr>
              <a:t>ויזואל</a:t>
            </a:r>
            <a:endParaRPr lang="he-IL" sz="11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he-IL" sz="11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dk1"/>
                </a:solidFill>
              </a:rPr>
              <a:t> </a:t>
            </a:r>
            <a:r>
              <a:rPr lang="he-IL" sz="1100" dirty="0">
                <a:solidFill>
                  <a:schemeClr val="dk1"/>
                </a:solidFill>
              </a:rPr>
              <a:t>הלקוחה שלנו היא מנהלת אירועים שנתקלה בבעיה בהתנהלות היומיומית.</a:t>
            </a:r>
          </a:p>
          <a:p>
            <a:pPr marL="0" lvl="0" indent="0" algn="l" rtl="0">
              <a:spcBef>
                <a:spcPts val="0"/>
              </a:spcBef>
              <a:spcAft>
                <a:spcPts val="0"/>
              </a:spcAft>
              <a:buNone/>
            </a:pPr>
            <a:endParaRPr lang="he-IL" dirty="0"/>
          </a:p>
          <a:p>
            <a:pPr marL="0" lvl="0" indent="0" algn="l" rtl="0">
              <a:spcBef>
                <a:spcPts val="0"/>
              </a:spcBef>
              <a:spcAft>
                <a:spcPts val="0"/>
              </a:spcAft>
              <a:buNone/>
            </a:pPr>
            <a:r>
              <a:rPr lang="he-IL" dirty="0">
                <a:sym typeface="Wingdings" panose="05000000000000000000" pitchFamily="2" charset="2"/>
              </a:rPr>
              <a:t></a:t>
            </a:r>
            <a:r>
              <a:rPr lang="en-US" dirty="0">
                <a:sym typeface="Wingdings" panose="05000000000000000000" pitchFamily="2" charset="2"/>
              </a:rPr>
              <a:t> </a:t>
            </a:r>
            <a:r>
              <a:rPr lang="he-IL" dirty="0">
                <a:sym typeface="Wingdings" panose="05000000000000000000" pitchFamily="2" charset="2"/>
              </a:rPr>
              <a:t>קודם כל רצינו להתמקד בלתת ללקוחה שלנו את הפתרון לבעיה שלה</a:t>
            </a:r>
            <a:endParaRPr lang="he-IL" dirty="0"/>
          </a:p>
          <a:p>
            <a:pPr marL="171450" lvl="0" indent="-171450" algn="l" rtl="0">
              <a:spcBef>
                <a:spcPts val="0"/>
              </a:spcBef>
              <a:spcAft>
                <a:spcPts val="0"/>
              </a:spcAft>
              <a:buFont typeface="Wingdings" panose="05000000000000000000" pitchFamily="2" charset="2"/>
              <a:buChar char="à"/>
            </a:pPr>
            <a:r>
              <a:rPr lang="he-IL" dirty="0">
                <a:sym typeface="Wingdings" panose="05000000000000000000" pitchFamily="2" charset="2"/>
              </a:rPr>
              <a:t>בעיקר מנהלת חתונות, ולכן זה הדרישות העיקריות שלנו – אבל המערכת מכילה דרישות שיתאימו גם למנהלי אירועים אחרים</a:t>
            </a:r>
          </a:p>
          <a:p>
            <a:pPr marL="171450" lvl="0" indent="-171450" algn="l" rtl="0">
              <a:spcBef>
                <a:spcPts val="0"/>
              </a:spcBef>
              <a:spcAft>
                <a:spcPts val="0"/>
              </a:spcAft>
              <a:buFont typeface="Wingdings" panose="05000000000000000000" pitchFamily="2" charset="2"/>
              <a:buChar char="à"/>
            </a:pPr>
            <a:endParaRPr lang="he-IL" dirty="0">
              <a:sym typeface="Wingdings" panose="05000000000000000000" pitchFamily="2" charset="2"/>
            </a:endParaRPr>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556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bfee692d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הדס</a:t>
            </a:r>
          </a:p>
          <a:p>
            <a:pPr marL="0" lvl="0" indent="0" algn="l" rtl="0">
              <a:spcBef>
                <a:spcPts val="0"/>
              </a:spcBef>
              <a:spcAft>
                <a:spcPts val="0"/>
              </a:spcAft>
              <a:buNone/>
            </a:pPr>
            <a:endParaRPr dirty="0"/>
          </a:p>
        </p:txBody>
      </p:sp>
      <p:sp>
        <p:nvSpPr>
          <p:cNvPr id="102" name="Google Shape;102;g11bfee692d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à"/>
            </a:pPr>
            <a:r>
              <a:rPr lang="he-IL" dirty="0">
                <a:sym typeface="Wingdings" panose="05000000000000000000" pitchFamily="2" charset="2"/>
              </a:rPr>
              <a:t>רובין</a:t>
            </a:r>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177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Font typeface="Wingdings" panose="05000000000000000000" pitchFamily="2" charset="2"/>
              <a:buNone/>
            </a:pPr>
            <a:r>
              <a:rPr lang="he-IL" dirty="0">
                <a:sym typeface="Wingdings" panose="05000000000000000000" pitchFamily="2" charset="2"/>
              </a:rPr>
              <a:t>רובין </a:t>
            </a:r>
          </a:p>
          <a:p>
            <a:pPr marL="0" lvl="0" indent="0" algn="r" rtl="1">
              <a:spcBef>
                <a:spcPts val="0"/>
              </a:spcBef>
              <a:spcAft>
                <a:spcPts val="0"/>
              </a:spcAft>
              <a:buFont typeface="Wingdings" panose="05000000000000000000" pitchFamily="2" charset="2"/>
              <a:buNone/>
            </a:pPr>
            <a:endParaRPr lang="he-IL" dirty="0">
              <a:sym typeface="Wingdings" panose="05000000000000000000" pitchFamily="2" charset="2"/>
            </a:endParaRPr>
          </a:p>
          <a:p>
            <a:pPr marL="0" lvl="0" indent="0" algn="r" rtl="1">
              <a:spcBef>
                <a:spcPts val="0"/>
              </a:spcBef>
              <a:spcAft>
                <a:spcPts val="0"/>
              </a:spcAft>
              <a:buFont typeface="Wingdings" panose="05000000000000000000" pitchFamily="2" charset="2"/>
              <a:buNone/>
            </a:pPr>
            <a:r>
              <a:rPr lang="he-IL" dirty="0">
                <a:sym typeface="Wingdings" panose="05000000000000000000" pitchFamily="2" charset="2"/>
              </a:rPr>
              <a:t>נפרט קצת על עקרונות תוכנה ומערכות שהשתמשנו בהם בפרויקט </a:t>
            </a:r>
          </a:p>
          <a:p>
            <a:pPr marL="0" lvl="0" indent="0" algn="r" rtl="1">
              <a:spcBef>
                <a:spcPts val="0"/>
              </a:spcBef>
              <a:spcAft>
                <a:spcPts val="0"/>
              </a:spcAft>
              <a:buFont typeface="Wingdings" panose="05000000000000000000" pitchFamily="2" charset="2"/>
              <a:buNone/>
            </a:pPr>
            <a:endParaRPr lang="he-IL" dirty="0">
              <a:sym typeface="Wingdings" panose="05000000000000000000" pitchFamily="2" charset="2"/>
            </a:endParaRPr>
          </a:p>
          <a:p>
            <a:pPr marL="0" lvl="0" indent="0" algn="r" rtl="1">
              <a:spcBef>
                <a:spcPts val="0"/>
              </a:spcBef>
              <a:spcAft>
                <a:spcPts val="0"/>
              </a:spcAft>
              <a:buFont typeface="Wingdings" panose="05000000000000000000" pitchFamily="2" charset="2"/>
              <a:buNone/>
            </a:pPr>
            <a:r>
              <a:rPr lang="en-US" dirty="0">
                <a:sym typeface="Wingdings" panose="05000000000000000000" pitchFamily="2" charset="2"/>
              </a:rPr>
              <a:t>Server</a:t>
            </a:r>
            <a:endParaRPr lang="he-IL" dirty="0">
              <a:sym typeface="Wingdings" panose="05000000000000000000" pitchFamily="2" charset="2"/>
            </a:endParaRPr>
          </a:p>
          <a:p>
            <a:pPr marL="0" marR="0" lvl="0" indent="0" algn="r" defTabSz="914400" rtl="1" eaLnBrk="1" fontAlgn="auto" latinLnBrk="0" hangingPunct="1">
              <a:lnSpc>
                <a:spcPct val="100000"/>
              </a:lnSpc>
              <a:spcBef>
                <a:spcPts val="0"/>
              </a:spcBef>
              <a:spcAft>
                <a:spcPts val="0"/>
              </a:spcAft>
              <a:buClr>
                <a:srgbClr val="000000"/>
              </a:buClr>
              <a:buSzPts val="1100"/>
              <a:buFont typeface="Wingdings" panose="05000000000000000000" pitchFamily="2" charset="2"/>
              <a:buNone/>
              <a:tabLst/>
              <a:defRPr/>
            </a:pPr>
            <a:r>
              <a:rPr lang="he-IL" dirty="0">
                <a:solidFill>
                  <a:srgbClr val="222222"/>
                </a:solidFill>
                <a:latin typeface="Gisha (Body)"/>
              </a:rPr>
              <a:t>מבוסס </a:t>
            </a:r>
            <a:r>
              <a:rPr lang="en-US" dirty="0">
                <a:solidFill>
                  <a:srgbClr val="222222"/>
                </a:solidFill>
                <a:latin typeface="Gisha (Body)"/>
              </a:rPr>
              <a:t>Python</a:t>
            </a:r>
            <a:r>
              <a:rPr lang="he-IL" dirty="0">
                <a:solidFill>
                  <a:srgbClr val="222222"/>
                </a:solidFill>
                <a:latin typeface="Gisha (Body)"/>
              </a:rPr>
              <a:t> – שפה </a:t>
            </a:r>
            <a:r>
              <a:rPr lang="en-US" dirty="0">
                <a:solidFill>
                  <a:srgbClr val="222222"/>
                </a:solidFill>
                <a:latin typeface="Gisha (Body)"/>
              </a:rPr>
              <a:t>high level</a:t>
            </a:r>
            <a:r>
              <a:rPr lang="he-IL" dirty="0">
                <a:solidFill>
                  <a:srgbClr val="222222"/>
                </a:solidFill>
                <a:latin typeface="Gisha (Body)"/>
              </a:rPr>
              <a:t> , קלה ללמידה.</a:t>
            </a:r>
          </a:p>
          <a:p>
            <a:pPr marL="0" marR="0" lvl="0" indent="0" algn="r" defTabSz="914400" rtl="1" eaLnBrk="1" fontAlgn="auto" latinLnBrk="0" hangingPunct="1">
              <a:lnSpc>
                <a:spcPct val="100000"/>
              </a:lnSpc>
              <a:spcBef>
                <a:spcPts val="0"/>
              </a:spcBef>
              <a:spcAft>
                <a:spcPts val="0"/>
              </a:spcAft>
              <a:buClr>
                <a:srgbClr val="000000"/>
              </a:buClr>
              <a:buSzPts val="1100"/>
              <a:buFont typeface="Wingdings" panose="05000000000000000000" pitchFamily="2" charset="2"/>
              <a:buNone/>
              <a:tabLst/>
              <a:defRPr/>
            </a:pPr>
            <a:r>
              <a:rPr lang="en-US" dirty="0">
                <a:solidFill>
                  <a:srgbClr val="222222"/>
                </a:solidFill>
                <a:latin typeface="Gisha (Body)"/>
              </a:rPr>
              <a:t>ORM (Object-relational mapper)</a:t>
            </a:r>
            <a:r>
              <a:rPr lang="he-IL" dirty="0">
                <a:solidFill>
                  <a:srgbClr val="222222"/>
                </a:solidFill>
                <a:latin typeface="Gisha (Body)"/>
              </a:rPr>
              <a:t> – </a:t>
            </a:r>
            <a:r>
              <a:rPr lang="he-IL" dirty="0" err="1">
                <a:solidFill>
                  <a:srgbClr val="222222"/>
                </a:solidFill>
                <a:latin typeface="Gisha (Body)"/>
              </a:rPr>
              <a:t>סאופן</a:t>
            </a:r>
            <a:r>
              <a:rPr lang="he-IL" dirty="0">
                <a:solidFill>
                  <a:srgbClr val="222222"/>
                </a:solidFill>
                <a:latin typeface="Gisha (Body)"/>
              </a:rPr>
              <a:t> מובנה נוצר קשר ישיר בין אובייקט בשרת לבין </a:t>
            </a:r>
            <a:r>
              <a:rPr lang="he-IL" dirty="0" err="1">
                <a:solidFill>
                  <a:srgbClr val="222222"/>
                </a:solidFill>
                <a:latin typeface="Gisha (Body)"/>
              </a:rPr>
              <a:t>האנטיטי</a:t>
            </a:r>
            <a:r>
              <a:rPr lang="he-IL" dirty="0">
                <a:solidFill>
                  <a:srgbClr val="222222"/>
                </a:solidFill>
                <a:latin typeface="Gisha (Body)"/>
              </a:rPr>
              <a:t> שלו ב</a:t>
            </a:r>
            <a:r>
              <a:rPr lang="en-US" dirty="0">
                <a:solidFill>
                  <a:srgbClr val="222222"/>
                </a:solidFill>
                <a:latin typeface="Gisha (Body)"/>
              </a:rPr>
              <a:t>DB</a:t>
            </a:r>
            <a:r>
              <a:rPr lang="he-IL" dirty="0">
                <a:solidFill>
                  <a:srgbClr val="222222"/>
                </a:solidFill>
                <a:latin typeface="Gisha (Body)"/>
              </a:rPr>
              <a:t>.</a:t>
            </a:r>
            <a:endParaRPr lang="en-US" dirty="0">
              <a:solidFill>
                <a:srgbClr val="222222"/>
              </a:solidFill>
              <a:latin typeface="Gisha (Body)"/>
            </a:endParaRPr>
          </a:p>
          <a:p>
            <a:pPr marL="0" marR="0" lvl="0" indent="0" algn="r" defTabSz="914400" rtl="1" eaLnBrk="1" fontAlgn="auto" latinLnBrk="0" hangingPunct="1">
              <a:lnSpc>
                <a:spcPct val="100000"/>
              </a:lnSpc>
              <a:spcBef>
                <a:spcPts val="0"/>
              </a:spcBef>
              <a:spcAft>
                <a:spcPts val="0"/>
              </a:spcAft>
              <a:buClr>
                <a:srgbClr val="000000"/>
              </a:buClr>
              <a:buSzPts val="1100"/>
              <a:buFont typeface="Wingdings" panose="05000000000000000000" pitchFamily="2" charset="2"/>
              <a:buNone/>
              <a:tabLst/>
              <a:defRPr/>
            </a:pPr>
            <a:r>
              <a:rPr lang="en-US" dirty="0">
                <a:solidFill>
                  <a:srgbClr val="222222"/>
                </a:solidFill>
                <a:latin typeface="Gisha (Body)"/>
              </a:rPr>
              <a:t>Cross-Platform</a:t>
            </a:r>
            <a:r>
              <a:rPr lang="he-IL" dirty="0">
                <a:solidFill>
                  <a:srgbClr val="222222"/>
                </a:solidFill>
                <a:latin typeface="Gisha (Body)"/>
              </a:rPr>
              <a:t> – מתאים לכל מערכת תומכת פייטון.</a:t>
            </a:r>
          </a:p>
          <a:p>
            <a:pPr marL="0" marR="0" lvl="0" indent="0" algn="r" defTabSz="914400" rtl="1" eaLnBrk="1" fontAlgn="auto" latinLnBrk="0" hangingPunct="1">
              <a:lnSpc>
                <a:spcPct val="100000"/>
              </a:lnSpc>
              <a:spcBef>
                <a:spcPts val="0"/>
              </a:spcBef>
              <a:spcAft>
                <a:spcPts val="0"/>
              </a:spcAft>
              <a:buClr>
                <a:srgbClr val="000000"/>
              </a:buClr>
              <a:buSzPts val="1100"/>
              <a:buFont typeface="Wingdings" panose="05000000000000000000" pitchFamily="2" charset="2"/>
              <a:buNone/>
              <a:tabLst/>
              <a:defRPr/>
            </a:pPr>
            <a:r>
              <a:rPr lang="he-IL" dirty="0">
                <a:solidFill>
                  <a:srgbClr val="222222"/>
                </a:solidFill>
                <a:latin typeface="Gisha (Body)"/>
              </a:rPr>
              <a:t>ממשק </a:t>
            </a:r>
            <a:r>
              <a:rPr lang="en-US" dirty="0">
                <a:solidFill>
                  <a:srgbClr val="222222"/>
                </a:solidFill>
                <a:latin typeface="Gisha (Body)"/>
              </a:rPr>
              <a:t>UI</a:t>
            </a:r>
            <a:r>
              <a:rPr lang="he-IL" dirty="0">
                <a:solidFill>
                  <a:srgbClr val="222222"/>
                </a:solidFill>
                <a:latin typeface="Gisha (Body)"/>
              </a:rPr>
              <a:t> מובנה לשימוש כ</a:t>
            </a:r>
            <a:r>
              <a:rPr lang="en-US" dirty="0">
                <a:solidFill>
                  <a:srgbClr val="222222"/>
                </a:solidFill>
                <a:latin typeface="Gisha (Body)"/>
              </a:rPr>
              <a:t>Admin</a:t>
            </a:r>
            <a:r>
              <a:rPr lang="he-IL" dirty="0">
                <a:solidFill>
                  <a:srgbClr val="222222"/>
                </a:solidFill>
                <a:latin typeface="Gisha (Body)"/>
              </a:rPr>
              <a:t> בשרת וביצוע קריאות לבדיקה באופן קל נוח.</a:t>
            </a:r>
            <a:endParaRPr lang="en-US" dirty="0">
              <a:solidFill>
                <a:srgbClr val="222222"/>
              </a:solidFill>
              <a:latin typeface="Gisha (Body)"/>
            </a:endParaRPr>
          </a:p>
          <a:p>
            <a:pPr marL="0" marR="0" lvl="0" indent="0" algn="r" defTabSz="914400" rtl="1" eaLnBrk="1" fontAlgn="auto" latinLnBrk="0" hangingPunct="1">
              <a:lnSpc>
                <a:spcPct val="100000"/>
              </a:lnSpc>
              <a:spcBef>
                <a:spcPts val="0"/>
              </a:spcBef>
              <a:spcAft>
                <a:spcPts val="0"/>
              </a:spcAft>
              <a:buClr>
                <a:srgbClr val="000000"/>
              </a:buClr>
              <a:buSzPts val="1100"/>
              <a:buFont typeface="Wingdings" panose="05000000000000000000" pitchFamily="2" charset="2"/>
              <a:buNone/>
              <a:tabLst/>
              <a:defRPr/>
            </a:pPr>
            <a:endParaRPr lang="en-US" dirty="0">
              <a:solidFill>
                <a:srgbClr val="222222"/>
              </a:solidFill>
              <a:latin typeface="Gisha (Body)"/>
            </a:endParaRPr>
          </a:p>
          <a:p>
            <a:pPr marL="0" marR="0" lvl="0" indent="0" algn="r" defTabSz="914400" rtl="1" eaLnBrk="1" fontAlgn="auto" latinLnBrk="0" hangingPunct="1">
              <a:lnSpc>
                <a:spcPct val="100000"/>
              </a:lnSpc>
              <a:spcBef>
                <a:spcPts val="0"/>
              </a:spcBef>
              <a:spcAft>
                <a:spcPts val="0"/>
              </a:spcAft>
              <a:buClr>
                <a:srgbClr val="000000"/>
              </a:buClr>
              <a:buSzPts val="1100"/>
              <a:buFont typeface="Wingdings" panose="05000000000000000000" pitchFamily="2" charset="2"/>
              <a:buNone/>
              <a:tabLst/>
              <a:defRPr/>
            </a:pPr>
            <a:endParaRPr lang="en-US" dirty="0">
              <a:solidFill>
                <a:srgbClr val="222222"/>
              </a:solidFill>
              <a:latin typeface="Gisha (Body)"/>
            </a:endParaRPr>
          </a:p>
          <a:p>
            <a:pPr marL="0" lvl="0" indent="0" algn="r" rtl="1">
              <a:spcBef>
                <a:spcPts val="0"/>
              </a:spcBef>
              <a:spcAft>
                <a:spcPts val="0"/>
              </a:spcAft>
              <a:buFont typeface="Wingdings" panose="05000000000000000000" pitchFamily="2" charset="2"/>
              <a:buNone/>
            </a:pPr>
            <a:r>
              <a:rPr lang="he-IL" dirty="0">
                <a:sym typeface="Wingdings" panose="05000000000000000000" pitchFamily="2" charset="2"/>
              </a:rPr>
              <a:t>מעטפת ל</a:t>
            </a:r>
            <a:r>
              <a:rPr lang="en-US" dirty="0">
                <a:sym typeface="Wingdings" panose="05000000000000000000" pitchFamily="2" charset="2"/>
              </a:rPr>
              <a:t>React native</a:t>
            </a:r>
            <a:r>
              <a:rPr lang="he-IL" dirty="0">
                <a:sym typeface="Wingdings" panose="05000000000000000000" pitchFamily="2" charset="2"/>
              </a:rPr>
              <a:t> שנותנת גם </a:t>
            </a:r>
          </a:p>
          <a:p>
            <a:pPr marL="171450" lvl="0" indent="-171450" algn="r" rtl="1">
              <a:spcBef>
                <a:spcPts val="0"/>
              </a:spcBef>
              <a:spcAft>
                <a:spcPts val="0"/>
              </a:spcAft>
              <a:buFontTx/>
              <a:buChar char="-"/>
            </a:pPr>
            <a:r>
              <a:rPr lang="he-IL" dirty="0">
                <a:sym typeface="Wingdings" panose="05000000000000000000" pitchFamily="2" charset="2"/>
              </a:rPr>
              <a:t>ספריית קומפוננטות מובנית</a:t>
            </a:r>
          </a:p>
          <a:p>
            <a:pPr marL="171450" lvl="0" indent="-171450" algn="r" rtl="1">
              <a:spcBef>
                <a:spcPts val="0"/>
              </a:spcBef>
              <a:spcAft>
                <a:spcPts val="0"/>
              </a:spcAft>
              <a:buFontTx/>
              <a:buChar char="-"/>
            </a:pPr>
            <a:r>
              <a:rPr lang="he-IL" dirty="0">
                <a:sym typeface="Wingdings" panose="05000000000000000000" pitchFamily="2" charset="2"/>
              </a:rPr>
              <a:t>דרך קלה </a:t>
            </a:r>
            <a:r>
              <a:rPr lang="he-IL" dirty="0" err="1">
                <a:sym typeface="Wingdings" panose="05000000000000000000" pitchFamily="2" charset="2"/>
              </a:rPr>
              <a:t>לדיבאג</a:t>
            </a:r>
            <a:r>
              <a:rPr lang="he-IL" dirty="0">
                <a:sym typeface="Wingdings" panose="05000000000000000000" pitchFamily="2" charset="2"/>
              </a:rPr>
              <a:t> על המכשיר האישי</a:t>
            </a:r>
          </a:p>
          <a:p>
            <a:pPr marL="171450" lvl="0" indent="-171450" algn="r" rtl="1">
              <a:spcBef>
                <a:spcPts val="0"/>
              </a:spcBef>
              <a:spcAft>
                <a:spcPts val="0"/>
              </a:spcAft>
              <a:buFontTx/>
              <a:buChar char="-"/>
            </a:pPr>
            <a:r>
              <a:rPr lang="he-IL" dirty="0">
                <a:sym typeface="Wingdings" panose="05000000000000000000" pitchFamily="2" charset="2"/>
              </a:rPr>
              <a:t>מעטפת קלה ליצירת גרסאות </a:t>
            </a:r>
            <a:r>
              <a:rPr lang="en-US" dirty="0">
                <a:sym typeface="Wingdings" panose="05000000000000000000" pitchFamily="2" charset="2"/>
              </a:rPr>
              <a:t>build</a:t>
            </a:r>
            <a:r>
              <a:rPr lang="he-IL" dirty="0">
                <a:sym typeface="Wingdings" panose="05000000000000000000" pitchFamily="2" charset="2"/>
              </a:rPr>
              <a:t>.</a:t>
            </a:r>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1770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1bfee692d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à"/>
            </a:pPr>
            <a:r>
              <a:rPr lang="he-IL" dirty="0">
                <a:sym typeface="Wingdings" panose="05000000000000000000" pitchFamily="2" charset="2"/>
              </a:rPr>
              <a:t>רובין</a:t>
            </a:r>
            <a:endParaRPr lang="he-IL" b="0" i="0" u="none" strike="noStrike" dirty="0">
              <a:solidFill>
                <a:srgbClr val="222222"/>
              </a:solidFill>
              <a:effectLst/>
              <a:latin typeface="Gisha (Body)"/>
            </a:endParaRPr>
          </a:p>
          <a:p>
            <a:pPr algn="r" rtl="1" fontAlgn="base">
              <a:spcBef>
                <a:spcPts val="0"/>
              </a:spcBef>
              <a:spcAft>
                <a:spcPts val="0"/>
              </a:spcAft>
              <a:buFont typeface="Arial" panose="020B0604020202020204" pitchFamily="34" charset="0"/>
              <a:buChar char="•"/>
            </a:pPr>
            <a:r>
              <a:rPr lang="en-US" sz="1800" b="1" i="0" u="none" strike="noStrike" dirty="0">
                <a:solidFill>
                  <a:srgbClr val="222222"/>
                </a:solidFill>
                <a:effectLst/>
                <a:latin typeface="Gisha (Body)"/>
              </a:rPr>
              <a:t>Cloud service</a:t>
            </a:r>
            <a:r>
              <a:rPr lang="he-IL" sz="1800" b="1" i="0" u="none" strike="noStrike" dirty="0">
                <a:solidFill>
                  <a:srgbClr val="222222"/>
                </a:solidFill>
                <a:effectLst/>
                <a:latin typeface="Gisha (Body)"/>
              </a:rPr>
              <a:t> </a:t>
            </a:r>
            <a:r>
              <a:rPr lang="he-IL" sz="1800" b="0" i="0" u="none" strike="noStrike" dirty="0">
                <a:solidFill>
                  <a:srgbClr val="222222"/>
                </a:solidFill>
                <a:effectLst/>
                <a:latin typeface="Gisha (Body)"/>
              </a:rPr>
              <a:t>- עבור שירותי הענן שלנו בחרנו ב-</a:t>
            </a:r>
            <a:r>
              <a:rPr lang="en-US" sz="1800" b="0" i="0" u="none" strike="noStrike" dirty="0">
                <a:solidFill>
                  <a:srgbClr val="222222"/>
                </a:solidFill>
                <a:effectLst/>
                <a:latin typeface="Gisha (Body)"/>
              </a:rPr>
              <a:t>AWS EC2 </a:t>
            </a:r>
            <a:r>
              <a:rPr lang="he-IL" dirty="0">
                <a:solidFill>
                  <a:srgbClr val="222222"/>
                </a:solidFill>
                <a:latin typeface="Gisha (Body)"/>
              </a:rPr>
              <a:t>.</a:t>
            </a:r>
          </a:p>
          <a:p>
            <a:pPr lvl="1" algn="r" rtl="1" fontAlgn="base">
              <a:spcBef>
                <a:spcPts val="0"/>
              </a:spcBef>
              <a:buFont typeface="Arial" panose="020B0604020202020204" pitchFamily="34" charset="0"/>
              <a:buChar char="•"/>
            </a:pPr>
            <a:r>
              <a:rPr lang="he-IL" b="0" i="0" u="none" strike="noStrike" dirty="0">
                <a:solidFill>
                  <a:srgbClr val="222222"/>
                </a:solidFill>
                <a:effectLst/>
                <a:latin typeface="Gisha (Body)"/>
              </a:rPr>
              <a:t>הסרבר צריך להיות נגיש מכל טלפון אשר מנסה להתחבר אליו ולכן חייב להיות בענן,</a:t>
            </a:r>
            <a:r>
              <a:rPr lang="en-US" b="0" i="0" u="none" strike="noStrike" dirty="0">
                <a:solidFill>
                  <a:srgbClr val="222222"/>
                </a:solidFill>
                <a:effectLst/>
                <a:latin typeface="Gisha (Body)"/>
              </a:rPr>
              <a:t>AWS </a:t>
            </a:r>
            <a:r>
              <a:rPr lang="he-IL" b="0" i="0" u="none" strike="noStrike" dirty="0">
                <a:solidFill>
                  <a:srgbClr val="222222"/>
                </a:solidFill>
                <a:effectLst/>
                <a:latin typeface="Gisha (Body)"/>
              </a:rPr>
              <a:t> מספקת שירות זה בצורה נוחה ופשוטה.</a:t>
            </a:r>
          </a:p>
          <a:p>
            <a:pPr lvl="1" algn="r" rtl="1" fontAlgn="base">
              <a:spcBef>
                <a:spcPts val="0"/>
              </a:spcBef>
              <a:buFont typeface="Arial" panose="020B0604020202020204" pitchFamily="34" charset="0"/>
              <a:buChar char="•"/>
            </a:pPr>
            <a:r>
              <a:rPr lang="he-IL" b="0" i="0" u="none" strike="noStrike" dirty="0">
                <a:solidFill>
                  <a:srgbClr val="222222"/>
                </a:solidFill>
                <a:effectLst/>
                <a:latin typeface="Gisha (Body)"/>
              </a:rPr>
              <a:t>בנוסף, </a:t>
            </a:r>
            <a:r>
              <a:rPr lang="en-US" b="0" i="0" u="none" strike="noStrike" dirty="0">
                <a:solidFill>
                  <a:srgbClr val="222222"/>
                </a:solidFill>
                <a:effectLst/>
                <a:latin typeface="Gisha (Body)"/>
              </a:rPr>
              <a:t>AWS</a:t>
            </a:r>
            <a:r>
              <a:rPr lang="he-IL" b="0" i="0" u="none" strike="noStrike" dirty="0">
                <a:solidFill>
                  <a:srgbClr val="222222"/>
                </a:solidFill>
                <a:effectLst/>
                <a:latin typeface="Gisha (Body)"/>
              </a:rPr>
              <a:t> מספק </a:t>
            </a:r>
            <a:r>
              <a:rPr lang="he-IL" b="0" i="0" u="none" strike="noStrike" dirty="0" err="1">
                <a:solidFill>
                  <a:srgbClr val="222222"/>
                </a:solidFill>
                <a:effectLst/>
                <a:latin typeface="Gisha (Body)"/>
              </a:rPr>
              <a:t>רובסטיות</a:t>
            </a:r>
            <a:r>
              <a:rPr lang="he-IL" b="0" i="0" u="none" strike="noStrike" dirty="0">
                <a:solidFill>
                  <a:srgbClr val="222222"/>
                </a:solidFill>
                <a:effectLst/>
                <a:latin typeface="Gisha (Body)"/>
              </a:rPr>
              <a:t> – ומותאם להתרחבות של האפליקציה ולשימוש של מספר משתמשים גדול.</a:t>
            </a:r>
          </a:p>
          <a:p>
            <a:pPr lvl="1" algn="r" rtl="1" fontAlgn="base">
              <a:spcBef>
                <a:spcPts val="0"/>
              </a:spcBef>
              <a:buFont typeface="Arial" panose="020B0604020202020204" pitchFamily="34" charset="0"/>
              <a:buChar char="•"/>
            </a:pPr>
            <a:r>
              <a:rPr lang="he-IL" dirty="0">
                <a:solidFill>
                  <a:srgbClr val="222222"/>
                </a:solidFill>
                <a:latin typeface="Gisha (Body)"/>
              </a:rPr>
              <a:t>בהרצת קובץ </a:t>
            </a:r>
            <a:r>
              <a:rPr lang="en-US" dirty="0">
                <a:solidFill>
                  <a:srgbClr val="222222"/>
                </a:solidFill>
                <a:latin typeface="Gisha (Body)"/>
              </a:rPr>
              <a:t>update.sh</a:t>
            </a:r>
            <a:r>
              <a:rPr lang="he-IL" dirty="0">
                <a:solidFill>
                  <a:srgbClr val="222222"/>
                </a:solidFill>
                <a:latin typeface="Gisha (Body)"/>
              </a:rPr>
              <a:t> – כל שינוי ועדכון שהוכנסו ל</a:t>
            </a:r>
            <a:r>
              <a:rPr lang="en-US" dirty="0">
                <a:solidFill>
                  <a:srgbClr val="222222"/>
                </a:solidFill>
                <a:latin typeface="Gisha (Body)"/>
              </a:rPr>
              <a:t>Git</a:t>
            </a:r>
            <a:r>
              <a:rPr lang="he-IL" dirty="0">
                <a:solidFill>
                  <a:srgbClr val="222222"/>
                </a:solidFill>
                <a:latin typeface="Gisha (Body)"/>
              </a:rPr>
              <a:t> מתעדכן בשרת המרוחק.</a:t>
            </a:r>
            <a:endParaRPr lang="he-IL" b="0" i="0" u="none" strike="noStrike" dirty="0">
              <a:solidFill>
                <a:srgbClr val="222222"/>
              </a:solidFill>
              <a:effectLst/>
              <a:latin typeface="Gisha (Body)"/>
            </a:endParaRPr>
          </a:p>
          <a:p>
            <a:pPr marL="457200" lvl="1" indent="0" algn="r" rtl="1" fontAlgn="base">
              <a:spcBef>
                <a:spcPts val="0"/>
              </a:spcBef>
              <a:buNone/>
            </a:pPr>
            <a:endParaRPr lang="he-IL" b="0" i="0" u="none" strike="noStrike" dirty="0">
              <a:solidFill>
                <a:srgbClr val="222222"/>
              </a:solidFill>
              <a:effectLst/>
              <a:latin typeface="Gisha (Body)"/>
            </a:endParaRPr>
          </a:p>
          <a:p>
            <a:pPr algn="r" rtl="1" fontAlgn="base">
              <a:spcBef>
                <a:spcPts val="0"/>
              </a:spcBef>
              <a:buFont typeface="Arial" panose="020B0604020202020204" pitchFamily="34" charset="0"/>
              <a:buChar char="•"/>
            </a:pPr>
            <a:r>
              <a:rPr lang="en-US" b="1" dirty="0">
                <a:solidFill>
                  <a:srgbClr val="222222"/>
                </a:solidFill>
                <a:latin typeface="Gisha (Body)"/>
              </a:rPr>
              <a:t>DB</a:t>
            </a:r>
            <a:r>
              <a:rPr lang="he-IL" dirty="0">
                <a:solidFill>
                  <a:srgbClr val="222222"/>
                </a:solidFill>
                <a:latin typeface="Gisha (Body)"/>
              </a:rPr>
              <a:t> - השתמשנו ב-</a:t>
            </a:r>
            <a:r>
              <a:rPr lang="en-US" sz="1800" dirty="0">
                <a:solidFill>
                  <a:srgbClr val="222222"/>
                </a:solidFill>
                <a:latin typeface="Gisha (Body)"/>
              </a:rPr>
              <a:t> SQLite</a:t>
            </a:r>
            <a:r>
              <a:rPr lang="en-US" dirty="0">
                <a:solidFill>
                  <a:srgbClr val="222222"/>
                </a:solidFill>
                <a:latin typeface="Gisha (Body)"/>
              </a:rPr>
              <a:t> </a:t>
            </a:r>
            <a:r>
              <a:rPr lang="he-IL" dirty="0">
                <a:solidFill>
                  <a:srgbClr val="222222"/>
                </a:solidFill>
                <a:latin typeface="Gisha (Body)"/>
              </a:rPr>
              <a:t>.</a:t>
            </a:r>
          </a:p>
          <a:p>
            <a:pPr lvl="1" algn="r" rtl="1" fontAlgn="base">
              <a:spcBef>
                <a:spcPts val="0"/>
              </a:spcBef>
              <a:buFont typeface="Arial" panose="020B0604020202020204" pitchFamily="34" charset="0"/>
              <a:buChar char="•"/>
            </a:pPr>
            <a:r>
              <a:rPr lang="en-US" sz="1800" dirty="0">
                <a:solidFill>
                  <a:srgbClr val="222222"/>
                </a:solidFill>
                <a:latin typeface="Gisha (Body)"/>
              </a:rPr>
              <a:t>SQLite</a:t>
            </a:r>
            <a:r>
              <a:rPr lang="he-IL" sz="1800" dirty="0">
                <a:solidFill>
                  <a:srgbClr val="222222"/>
                </a:solidFill>
                <a:latin typeface="Gisha (Body)"/>
              </a:rPr>
              <a:t> הוא </a:t>
            </a:r>
            <a:r>
              <a:rPr lang="en-US" sz="1800" dirty="0">
                <a:solidFill>
                  <a:srgbClr val="222222"/>
                </a:solidFill>
                <a:latin typeface="Gisha (Body)"/>
              </a:rPr>
              <a:t>DB</a:t>
            </a:r>
            <a:r>
              <a:rPr lang="he-IL" sz="1800" dirty="0">
                <a:solidFill>
                  <a:srgbClr val="222222"/>
                </a:solidFill>
                <a:latin typeface="Gisha (Body)"/>
              </a:rPr>
              <a:t> פשוט</a:t>
            </a:r>
            <a:r>
              <a:rPr lang="en-US" sz="1800" dirty="0">
                <a:solidFill>
                  <a:srgbClr val="222222"/>
                </a:solidFill>
                <a:latin typeface="Gisha (Body)"/>
              </a:rPr>
              <a:t>,</a:t>
            </a:r>
            <a:r>
              <a:rPr lang="he-IL" sz="1800" dirty="0">
                <a:solidFill>
                  <a:srgbClr val="222222"/>
                </a:solidFill>
                <a:latin typeface="Gisha (Body)"/>
              </a:rPr>
              <a:t> מהיר</a:t>
            </a:r>
            <a:r>
              <a:rPr lang="en-US" sz="1800" dirty="0">
                <a:solidFill>
                  <a:srgbClr val="222222"/>
                </a:solidFill>
                <a:latin typeface="Gisha (Body)"/>
              </a:rPr>
              <a:t>,</a:t>
            </a:r>
            <a:r>
              <a:rPr lang="he-IL" sz="1800" dirty="0">
                <a:solidFill>
                  <a:srgbClr val="222222"/>
                </a:solidFill>
                <a:latin typeface="Gisha (Body)"/>
              </a:rPr>
              <a:t> ולוקאלי על הסרבר</a:t>
            </a:r>
            <a:r>
              <a:rPr lang="en-US" sz="1800" dirty="0">
                <a:solidFill>
                  <a:srgbClr val="222222"/>
                </a:solidFill>
                <a:latin typeface="Gisha (Body)"/>
              </a:rPr>
              <a:t>.</a:t>
            </a:r>
            <a:r>
              <a:rPr lang="he-IL" sz="1800" dirty="0">
                <a:solidFill>
                  <a:srgbClr val="222222"/>
                </a:solidFill>
                <a:latin typeface="Gisha (Body)"/>
              </a:rPr>
              <a:t> בשלב זה, דרישות הלקוח וכמות המשתמשים שעתידיים להשתמש באפליקציה במקביל כלי זה הוא נוח, פשוט ועוזר לנהל את ה</a:t>
            </a:r>
            <a:r>
              <a:rPr lang="en-US" sz="1800" dirty="0">
                <a:solidFill>
                  <a:srgbClr val="222222"/>
                </a:solidFill>
                <a:latin typeface="Gisha (Body)"/>
              </a:rPr>
              <a:t>DB</a:t>
            </a:r>
            <a:r>
              <a:rPr lang="he-IL" sz="1800" dirty="0">
                <a:solidFill>
                  <a:srgbClr val="222222"/>
                </a:solidFill>
                <a:latin typeface="Gisha (Body)"/>
              </a:rPr>
              <a:t> בצורה נוחה ומהירה. </a:t>
            </a:r>
          </a:p>
          <a:p>
            <a:pPr lvl="1" algn="r" rtl="1" fontAlgn="base">
              <a:spcBef>
                <a:spcPts val="0"/>
              </a:spcBef>
              <a:buFont typeface="Arial" panose="020B0604020202020204" pitchFamily="34" charset="0"/>
              <a:buChar char="•"/>
            </a:pPr>
            <a:r>
              <a:rPr lang="he-IL" sz="1800" dirty="0">
                <a:solidFill>
                  <a:srgbClr val="222222"/>
                </a:solidFill>
                <a:latin typeface="Gisha (Body)"/>
              </a:rPr>
              <a:t>חשוב לציין, השימוש ב</a:t>
            </a:r>
            <a:r>
              <a:rPr lang="en-US" sz="1800" dirty="0">
                <a:solidFill>
                  <a:srgbClr val="222222"/>
                </a:solidFill>
                <a:latin typeface="Gisha (Body)"/>
              </a:rPr>
              <a:t>Django</a:t>
            </a:r>
            <a:r>
              <a:rPr lang="he-IL" sz="1800" dirty="0">
                <a:solidFill>
                  <a:srgbClr val="222222"/>
                </a:solidFill>
                <a:latin typeface="Gisha (Body)"/>
              </a:rPr>
              <a:t> מאפשר להתחבר ל- </a:t>
            </a:r>
            <a:r>
              <a:rPr lang="en-US" sz="1800" dirty="0">
                <a:solidFill>
                  <a:srgbClr val="222222"/>
                </a:solidFill>
                <a:latin typeface="Gisha (Body)"/>
              </a:rPr>
              <a:t>DB</a:t>
            </a:r>
            <a:r>
              <a:rPr lang="he-IL" sz="1800" dirty="0">
                <a:solidFill>
                  <a:srgbClr val="222222"/>
                </a:solidFill>
                <a:latin typeface="Gisha (Body)"/>
              </a:rPr>
              <a:t> חדש, ולהחליף את השימוש ב</a:t>
            </a:r>
            <a:r>
              <a:rPr lang="en-US" sz="1800" dirty="0">
                <a:solidFill>
                  <a:srgbClr val="222222"/>
                </a:solidFill>
                <a:latin typeface="Gisha (Body)"/>
              </a:rPr>
              <a:t>SQLite</a:t>
            </a:r>
            <a:r>
              <a:rPr lang="he-IL" sz="1800" dirty="0">
                <a:solidFill>
                  <a:srgbClr val="222222"/>
                </a:solidFill>
                <a:latin typeface="Gisha (Body)"/>
              </a:rPr>
              <a:t> בכל רגע שהצרכים יבקשו זאת, וזה על ידי שינוי שורת קוד אחת ובעזרה חיבור הטבלאות והאובייקטים לכלי שנרצה להשתמש בו.</a:t>
            </a:r>
            <a:r>
              <a:rPr lang="he-IL" sz="1800" dirty="0">
                <a:solidFill>
                  <a:srgbClr val="222222"/>
                </a:solidFill>
                <a:latin typeface="Arial" panose="020B0604020202020204" pitchFamily="34" charset="0"/>
              </a:rPr>
              <a:t> </a:t>
            </a:r>
          </a:p>
          <a:p>
            <a:pPr marL="171450" lvl="0" indent="-171450" algn="l" rtl="0">
              <a:spcBef>
                <a:spcPts val="0"/>
              </a:spcBef>
              <a:spcAft>
                <a:spcPts val="0"/>
              </a:spcAft>
              <a:buFont typeface="Wingdings" panose="05000000000000000000" pitchFamily="2" charset="2"/>
              <a:buChar char="à"/>
            </a:pPr>
            <a:endParaRPr lang="he-IL" dirty="0">
              <a:sym typeface="Wingdings" panose="05000000000000000000" pitchFamily="2" charset="2"/>
            </a:endParaRPr>
          </a:p>
        </p:txBody>
      </p:sp>
      <p:sp>
        <p:nvSpPr>
          <p:cNvPr id="96" name="Google Shape;96;g11bfee692d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05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860965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334943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008357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825543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511237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1759818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513340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989389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1149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8420647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826626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403268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38567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72421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490300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1768311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6/29/2022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1210431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wix/react-native-calendar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microsoft.com/office/2007/relationships/media" Target="../media/media5.mp4"/><Relationship Id="rId7" Type="http://schemas.openxmlformats.org/officeDocument/2006/relationships/image" Target="../media/image1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5.mp4"/><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microsoft.com/office/2007/relationships/media" Target="../media/media8.mp4"/><Relationship Id="rId7"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microsoft.com/office/2007/relationships/media" Target="../media/media9.mp4"/><Relationship Id="rId11" Type="http://schemas.openxmlformats.org/officeDocument/2006/relationships/image" Target="../media/image18.png"/><Relationship Id="rId5" Type="http://schemas.openxmlformats.org/officeDocument/2006/relationships/video" Target="NULL" TargetMode="External"/><Relationship Id="rId10" Type="http://schemas.openxmlformats.org/officeDocument/2006/relationships/image" Target="../media/image17.png"/><Relationship Id="rId4" Type="http://schemas.openxmlformats.org/officeDocument/2006/relationships/video" Target="../media/media8.mp4"/><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1.png"/><Relationship Id="rId5" Type="http://schemas.openxmlformats.org/officeDocument/2006/relationships/hyperlink" Target="https://reutlevy30.wixsite.com/website/eventit-1-1" TargetMode="Externa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owtoon.com/online-presentation/fVq78WaT8PI/?utm_medium=social-share&amp;utm_campaign=studio+share&amp;utm_source=copy+link&amp;utm_content=fVq78WaT8PI&amp;utm_po=42229677&amp;mode=movi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fif"/></Relationships>
</file>

<file path=ppt/slides/_rels/slide9.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f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91"/>
        <p:cNvGrpSpPr/>
        <p:nvPr/>
      </p:nvGrpSpPr>
      <p:grpSpPr>
        <a:xfrm>
          <a:off x="0" y="0"/>
          <a:ext cx="0" cy="0"/>
          <a:chOff x="0" y="0"/>
          <a:chExt cx="0" cy="0"/>
        </a:xfrm>
      </p:grpSpPr>
      <p:sp useBgFill="1">
        <p:nvSpPr>
          <p:cNvPr id="104" name="Rectangle 97">
            <a:extLst>
              <a:ext uri="{FF2B5EF4-FFF2-40B4-BE49-F238E27FC236}">
                <a16:creationId xmlns:a16="http://schemas.microsoft.com/office/drawing/2014/main" id="{0B8CC013-B961-4488-B78C-A13810C9B7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99">
            <a:extLst>
              <a:ext uri="{FF2B5EF4-FFF2-40B4-BE49-F238E27FC236}">
                <a16:creationId xmlns:a16="http://schemas.microsoft.com/office/drawing/2014/main" id="{70A209F0-70C9-4B01-A80D-8C5FD144A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2" name="Google Shape;92;p1"/>
          <p:cNvSpPr txBox="1">
            <a:spLocks noGrp="1"/>
          </p:cNvSpPr>
          <p:nvPr>
            <p:ph type="ctrTitle"/>
          </p:nvPr>
        </p:nvSpPr>
        <p:spPr>
          <a:xfrm>
            <a:off x="356681" y="544486"/>
            <a:ext cx="5739319" cy="3943250"/>
          </a:xfrm>
          <a:prstGeom prst="rect">
            <a:avLst/>
          </a:prstGeom>
        </p:spPr>
        <p:txBody>
          <a:bodyPr spcFirstLastPara="1" lIns="91425" tIns="45700" rIns="91425" bIns="45700" anchorCtr="0">
            <a:normAutofit fontScale="90000"/>
          </a:bodyPr>
          <a:lstStyle/>
          <a:p>
            <a:pPr marL="0" lvl="0" indent="0" rtl="0">
              <a:spcBef>
                <a:spcPts val="0"/>
              </a:spcBef>
              <a:spcAft>
                <a:spcPts val="0"/>
              </a:spcAft>
              <a:buClr>
                <a:schemeClr val="lt2"/>
              </a:buClr>
              <a:buSzPts val="5400"/>
              <a:buFont typeface="Century Gothic"/>
              <a:buNone/>
            </a:pPr>
            <a:r>
              <a:rPr lang="en-US" sz="7300" b="1" dirty="0" err="1">
                <a:solidFill>
                  <a:srgbClr val="FEFFFF"/>
                </a:solidFill>
              </a:rPr>
              <a:t>EVENTit</a:t>
            </a:r>
            <a:r>
              <a:rPr lang="en-US" sz="4000" dirty="0">
                <a:solidFill>
                  <a:srgbClr val="FEFFFF"/>
                </a:solidFill>
              </a:rPr>
              <a:t> </a:t>
            </a:r>
            <a:br>
              <a:rPr lang="en-US" sz="4000" dirty="0">
                <a:solidFill>
                  <a:srgbClr val="FEFFFF"/>
                </a:solidFill>
              </a:rPr>
            </a:br>
            <a:endParaRPr lang="en-US" sz="4000" dirty="0">
              <a:solidFill>
                <a:srgbClr val="FEFFFF"/>
              </a:solidFill>
            </a:endParaRPr>
          </a:p>
          <a:p>
            <a:pPr marL="0" lvl="0" indent="0" rtl="0">
              <a:spcBef>
                <a:spcPts val="0"/>
              </a:spcBef>
              <a:spcAft>
                <a:spcPts val="0"/>
              </a:spcAft>
              <a:buClr>
                <a:schemeClr val="lt2"/>
              </a:buClr>
              <a:buSzPts val="5400"/>
              <a:buFont typeface="Century Gothic"/>
              <a:buNone/>
            </a:pPr>
            <a:r>
              <a:rPr lang="en-US" sz="3600" dirty="0">
                <a:solidFill>
                  <a:srgbClr val="FEFFFF"/>
                </a:solidFill>
              </a:rPr>
              <a:t>social events management application</a:t>
            </a:r>
            <a:br>
              <a:rPr lang="en-US" sz="3600" dirty="0">
                <a:solidFill>
                  <a:srgbClr val="FEFFFF"/>
                </a:solidFill>
              </a:rPr>
            </a:br>
            <a:endParaRPr lang="en-US" sz="3600" dirty="0">
              <a:solidFill>
                <a:srgbClr val="FEFFFF"/>
              </a:solidFill>
            </a:endParaRPr>
          </a:p>
          <a:p>
            <a:pPr marL="0" lvl="0" indent="0" rtl="1">
              <a:spcBef>
                <a:spcPts val="0"/>
              </a:spcBef>
              <a:spcAft>
                <a:spcPts val="0"/>
              </a:spcAft>
              <a:buClr>
                <a:schemeClr val="lt2"/>
              </a:buClr>
              <a:buSzPts val="5400"/>
              <a:buFont typeface="Century Gothic"/>
              <a:buNone/>
            </a:pPr>
            <a:r>
              <a:rPr lang="he-IL" sz="3600" dirty="0">
                <a:solidFill>
                  <a:srgbClr val="FEFFFF"/>
                </a:solidFill>
                <a:latin typeface="Arial"/>
                <a:ea typeface="Arial"/>
                <a:cs typeface="Arial"/>
                <a:sym typeface="Arial"/>
              </a:rPr>
              <a:t>אפליקציית ניהול אירועים חברתיים</a:t>
            </a:r>
          </a:p>
        </p:txBody>
      </p:sp>
      <p:sp>
        <p:nvSpPr>
          <p:cNvPr id="106" name="Freeform 27">
            <a:extLst>
              <a:ext uri="{FF2B5EF4-FFF2-40B4-BE49-F238E27FC236}">
                <a16:creationId xmlns:a16="http://schemas.microsoft.com/office/drawing/2014/main" id="{19B43B94-4C22-4B26-B9FD-985AEA9924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93" name="Google Shape;93;p1" descr="Logo&#10;&#10;Description automatically generated"/>
          <p:cNvPicPr preferRelativeResize="0"/>
          <p:nvPr/>
        </p:nvPicPr>
        <p:blipFill>
          <a:blip r:embed="rId3"/>
          <a:stretch>
            <a:fillRect/>
          </a:stretch>
        </p:blipFill>
        <p:spPr>
          <a:xfrm>
            <a:off x="7074745" y="1325836"/>
            <a:ext cx="4153750" cy="4206328"/>
          </a:xfrm>
          <a:prstGeom prst="rect">
            <a:avLst/>
          </a:prstGeom>
          <a:noFill/>
          <a:effectLst>
            <a:softEdge rad="317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97"/>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D9BD230D-0708-4782-93C2-6421485EDE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g11bfee692d7_0_6"/>
          <p:cNvSpPr txBox="1">
            <a:spLocks noGrp="1"/>
          </p:cNvSpPr>
          <p:nvPr>
            <p:ph type="title"/>
          </p:nvPr>
        </p:nvSpPr>
        <p:spPr>
          <a:xfrm>
            <a:off x="649224" y="645106"/>
            <a:ext cx="6574536" cy="1259894"/>
          </a:xfrm>
          <a:prstGeom prst="rect">
            <a:avLst/>
          </a:prstGeom>
        </p:spPr>
        <p:txBody>
          <a:bodyPr spcFirstLastPara="1" lIns="91425" tIns="45700" rIns="91425" bIns="45700" anchorCtr="0">
            <a:normAutofit/>
          </a:bodyPr>
          <a:lstStyle/>
          <a:p>
            <a:pPr marL="0" lvl="0" indent="0" rtl="0">
              <a:spcBef>
                <a:spcPts val="0"/>
              </a:spcBef>
              <a:spcAft>
                <a:spcPts val="0"/>
              </a:spcAft>
              <a:buClr>
                <a:schemeClr val="lt2"/>
              </a:buClr>
              <a:buSzPts val="3600"/>
              <a:buFont typeface="Century Gothic"/>
              <a:buNone/>
            </a:pPr>
            <a:r>
              <a:rPr lang="en-US" dirty="0"/>
              <a:t>The things that make us unique</a:t>
            </a:r>
            <a:endParaRPr lang="en-US"/>
          </a:p>
        </p:txBody>
      </p:sp>
      <p:sp>
        <p:nvSpPr>
          <p:cNvPr id="106" name="Rectangle 105">
            <a:extLst>
              <a:ext uri="{FF2B5EF4-FFF2-40B4-BE49-F238E27FC236}">
                <a16:creationId xmlns:a16="http://schemas.microsoft.com/office/drawing/2014/main" id="{D630D25A-547E-4D17-B65E-FA2B88893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9" name="Google Shape;99;g11bfee692d7_0_6"/>
          <p:cNvSpPr txBox="1">
            <a:spLocks noGrp="1"/>
          </p:cNvSpPr>
          <p:nvPr>
            <p:ph idx="1"/>
          </p:nvPr>
        </p:nvSpPr>
        <p:spPr>
          <a:xfrm>
            <a:off x="649224" y="1905000"/>
            <a:ext cx="7013217" cy="3987853"/>
          </a:xfrm>
          <a:prstGeom prst="rect">
            <a:avLst/>
          </a:prstGeom>
        </p:spPr>
        <p:txBody>
          <a:bodyPr spcFirstLastPara="1" lIns="91425" tIns="45700" rIns="91425" bIns="45700" anchorCtr="0">
            <a:normAutofit/>
          </a:bodyPr>
          <a:lstStyle/>
          <a:p>
            <a:pPr marL="0" indent="0" algn="r" rtl="1">
              <a:buClrTx/>
              <a:buSzPts val="1600"/>
              <a:buNone/>
            </a:pPr>
            <a:r>
              <a:rPr lang="he-IL" sz="2000" b="1" kern="1200" dirty="0">
                <a:effectLst/>
                <a:latin typeface="Gisha (Body)"/>
                <a:cs typeface="+mj-cs"/>
              </a:rPr>
              <a:t>הרשאות גישה </a:t>
            </a:r>
            <a:endParaRPr lang="en-US" sz="2000" b="1" dirty="0">
              <a:effectLst/>
              <a:latin typeface="Gisha (Body)"/>
              <a:cs typeface="+mj-cs"/>
            </a:endParaRPr>
          </a:p>
          <a:p>
            <a:pPr marL="685800" indent="-228600" algn="r" rtl="1" eaLnBrk="1" latinLnBrk="0" hangingPunct="1">
              <a:spcBef>
                <a:spcPts val="500"/>
              </a:spcBef>
              <a:spcAft>
                <a:spcPts val="0"/>
              </a:spcAft>
            </a:pPr>
            <a:r>
              <a:rPr lang="en-US" sz="2000" kern="1200" dirty="0">
                <a:effectLst/>
                <a:latin typeface="Gisha (Body)"/>
                <a:cs typeface="+mj-cs"/>
              </a:rPr>
              <a:t>Authentication</a:t>
            </a:r>
            <a:r>
              <a:rPr lang="he-IL" sz="2000" kern="1200" dirty="0">
                <a:effectLst/>
                <a:latin typeface="Gisha (Body)"/>
                <a:cs typeface="+mj-cs"/>
              </a:rPr>
              <a:t> - במערכת קיימים שני סוגים של התחברות למערכת.</a:t>
            </a:r>
            <a:endParaRPr lang="en-US" sz="2000" dirty="0">
              <a:effectLst/>
              <a:latin typeface="Gisha (Body)"/>
              <a:cs typeface="+mj-cs"/>
            </a:endParaRPr>
          </a:p>
          <a:p>
            <a:pPr marL="800100" lvl="2" indent="0" algn="r" rtl="1"/>
            <a:r>
              <a:rPr lang="he-IL" sz="1600" kern="1200" dirty="0">
                <a:effectLst/>
                <a:latin typeface="Gisha (Body)"/>
                <a:cs typeface="+mj-cs"/>
              </a:rPr>
              <a:t> </a:t>
            </a:r>
            <a:r>
              <a:rPr lang="he-IL" sz="1600" u="sng" kern="1200" dirty="0">
                <a:effectLst/>
                <a:latin typeface="Gisha (Body)"/>
                <a:cs typeface="+mj-cs"/>
              </a:rPr>
              <a:t>התחברות בעזרת שם משתמש וסיסמא</a:t>
            </a:r>
            <a:r>
              <a:rPr lang="he-IL" sz="1600" kern="1200" dirty="0">
                <a:effectLst/>
                <a:latin typeface="Gisha (Body)"/>
                <a:cs typeface="+mj-cs"/>
              </a:rPr>
              <a:t>: כאשר משתמש מתחבר למערכת הוא מקבל על ידי השרת </a:t>
            </a:r>
            <a:r>
              <a:rPr lang="en-US" sz="1600" kern="1200" dirty="0">
                <a:effectLst/>
                <a:latin typeface="Gisha (Body)"/>
                <a:cs typeface="+mj-cs"/>
              </a:rPr>
              <a:t>token</a:t>
            </a:r>
            <a:r>
              <a:rPr lang="he-IL" sz="1600" kern="1200" dirty="0">
                <a:effectLst/>
                <a:latin typeface="Gisha (Body)"/>
                <a:cs typeface="+mj-cs"/>
              </a:rPr>
              <a:t> ייחודי אשר נשמר ל24 שעות.</a:t>
            </a:r>
            <a:endParaRPr lang="en-US" sz="1600" dirty="0">
              <a:effectLst/>
              <a:latin typeface="Gisha (Body)"/>
              <a:cs typeface="+mj-cs"/>
            </a:endParaRPr>
          </a:p>
          <a:p>
            <a:pPr marL="800100" lvl="2" indent="0" algn="r" rtl="1"/>
            <a:r>
              <a:rPr lang="he-IL" sz="1600" kern="1200" dirty="0">
                <a:effectLst/>
                <a:latin typeface="Gisha (Body)"/>
                <a:cs typeface="+mj-cs"/>
              </a:rPr>
              <a:t> </a:t>
            </a:r>
            <a:r>
              <a:rPr lang="he-IL" sz="1600" u="sng" kern="1200" dirty="0">
                <a:effectLst/>
                <a:latin typeface="Gisha (Body)"/>
                <a:cs typeface="+mj-cs"/>
              </a:rPr>
              <a:t>התחברות באמצעות גוגל</a:t>
            </a:r>
            <a:r>
              <a:rPr lang="he-IL" sz="1600" kern="1200" dirty="0">
                <a:effectLst/>
                <a:latin typeface="Gisha (Body)"/>
                <a:cs typeface="+mj-cs"/>
              </a:rPr>
              <a:t>: המערכת מתממשקת לגוגל בצד שרת ולקוח לשם </a:t>
            </a:r>
            <a:r>
              <a:rPr lang="en-US" sz="1600" kern="1200" dirty="0">
                <a:effectLst/>
                <a:latin typeface="Gisha (Body)"/>
                <a:cs typeface="+mj-cs"/>
              </a:rPr>
              <a:t>A</a:t>
            </a:r>
            <a:r>
              <a:rPr lang="en-US" sz="1600" dirty="0">
                <a:latin typeface="Gisha (Body)"/>
                <a:cs typeface="+mj-cs"/>
              </a:rPr>
              <a:t>uthentication</a:t>
            </a:r>
            <a:r>
              <a:rPr lang="he-IL" sz="1600" dirty="0">
                <a:latin typeface="Gisha (Body)"/>
                <a:cs typeface="+mj-cs"/>
              </a:rPr>
              <a:t> </a:t>
            </a:r>
            <a:r>
              <a:rPr lang="he-IL" sz="1600" kern="1200" dirty="0">
                <a:effectLst/>
                <a:latin typeface="Gisha (Body)"/>
                <a:cs typeface="+mj-cs"/>
              </a:rPr>
              <a:t>, בצד לקוח המערכת מתחברת למשתמש של גוגל ומקבלת </a:t>
            </a:r>
            <a:r>
              <a:rPr lang="en-US" sz="1600" kern="1200" dirty="0">
                <a:effectLst/>
                <a:latin typeface="Gisha (Body)"/>
                <a:cs typeface="+mj-cs"/>
              </a:rPr>
              <a:t>token</a:t>
            </a:r>
            <a:r>
              <a:rPr lang="he-IL" sz="1600" kern="1200" dirty="0">
                <a:effectLst/>
                <a:latin typeface="Gisha (Body)"/>
                <a:cs typeface="+mj-cs"/>
              </a:rPr>
              <a:t> ייחודי של גוגל אשר נבדק על ידי השרת בכדי לאמת את ההתחברות.</a:t>
            </a:r>
            <a:endParaRPr lang="en-US" sz="1600" dirty="0">
              <a:effectLst/>
              <a:latin typeface="Gisha (Body)"/>
              <a:cs typeface="+mj-cs"/>
            </a:endParaRPr>
          </a:p>
          <a:p>
            <a:pPr marL="628650" lvl="1" indent="-228600" algn="r" rtl="1"/>
            <a:r>
              <a:rPr lang="he-IL" sz="1800" kern="1200" dirty="0">
                <a:effectLst/>
                <a:latin typeface="Gisha (Body)"/>
                <a:cs typeface="+mj-cs"/>
              </a:rPr>
              <a:t>הרשאות מידע- בשרת קיימת מערכת הרשאות אשר מאפשרת למשתמשים הרלוונטיים לקבל את רק את המידע שלהם.</a:t>
            </a:r>
            <a:endParaRPr lang="en-US" sz="1800" dirty="0">
              <a:effectLst/>
              <a:latin typeface="Gisha (Body)"/>
              <a:cs typeface="+mj-cs"/>
            </a:endParaRPr>
          </a:p>
        </p:txBody>
      </p:sp>
      <p:pic>
        <p:nvPicPr>
          <p:cNvPr id="2" name="register Google">
            <a:hlinkClick r:id="" action="ppaction://media"/>
            <a:extLst>
              <a:ext uri="{FF2B5EF4-FFF2-40B4-BE49-F238E27FC236}">
                <a16:creationId xmlns:a16="http://schemas.microsoft.com/office/drawing/2014/main" id="{57E8EF69-4FB3-EE17-85F2-14B21E8709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13036" y="645106"/>
            <a:ext cx="2479559" cy="5247747"/>
          </a:xfrm>
          <a:prstGeom prst="rect">
            <a:avLst/>
          </a:prstGeom>
          <a:ln>
            <a:noFill/>
          </a:ln>
          <a:effectLst>
            <a:outerShdw blurRad="190500" algn="tl" rotWithShape="0">
              <a:srgbClr val="000000">
                <a:alpha val="70000"/>
              </a:srgbClr>
            </a:outerShdw>
            <a:softEdge rad="63500"/>
          </a:effectLst>
        </p:spPr>
      </p:pic>
      <p:sp>
        <p:nvSpPr>
          <p:cNvPr id="108" name="Freeform 11">
            <a:extLst>
              <a:ext uri="{FF2B5EF4-FFF2-40B4-BE49-F238E27FC236}">
                <a16:creationId xmlns:a16="http://schemas.microsoft.com/office/drawing/2014/main" id="{F39C56FC-EE04-4CE0-8DE2-736A201E9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46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1BB290-B8DE-FEA2-DE05-E6F90E7858BC}"/>
              </a:ext>
            </a:extLst>
          </p:cNvPr>
          <p:cNvSpPr txBox="1"/>
          <p:nvPr/>
        </p:nvSpPr>
        <p:spPr>
          <a:xfrm>
            <a:off x="5165203" y="1952251"/>
            <a:ext cx="6094070" cy="1338828"/>
          </a:xfrm>
          <a:prstGeom prst="rect">
            <a:avLst/>
          </a:prstGeom>
          <a:noFill/>
        </p:spPr>
        <p:txBody>
          <a:bodyPr wrap="square">
            <a:spAutoFit/>
          </a:bodyPr>
          <a:lstStyle/>
          <a:p>
            <a:pPr marL="228600" indent="-228600" algn="r" rtl="1">
              <a:lnSpc>
                <a:spcPct val="90000"/>
              </a:lnSpc>
            </a:pPr>
            <a:r>
              <a:rPr lang="he-IL" b="1" kern="1200" dirty="0">
                <a:solidFill>
                  <a:srgbClr val="000000"/>
                </a:solidFill>
                <a:effectLst/>
                <a:latin typeface="Gisha (Body)"/>
                <a:cs typeface="+mj-cs"/>
              </a:rPr>
              <a:t>ניהול יומן </a:t>
            </a:r>
            <a:r>
              <a:rPr lang="he-IL" kern="1200" dirty="0">
                <a:solidFill>
                  <a:srgbClr val="000000"/>
                </a:solidFill>
                <a:effectLst/>
                <a:latin typeface="Gisha (Body)"/>
                <a:cs typeface="+mj-cs"/>
              </a:rPr>
              <a:t>– </a:t>
            </a:r>
            <a:endParaRPr lang="en-US" kern="1200" dirty="0">
              <a:solidFill>
                <a:srgbClr val="000000"/>
              </a:solidFill>
              <a:effectLst/>
              <a:latin typeface="Gisha (Body)"/>
              <a:cs typeface="+mj-cs"/>
            </a:endParaRPr>
          </a:p>
          <a:p>
            <a:pPr marL="228600" indent="-228600" algn="r" rtl="1">
              <a:lnSpc>
                <a:spcPct val="90000"/>
              </a:lnSpc>
            </a:pPr>
            <a:r>
              <a:rPr lang="he-IL" kern="1200" dirty="0">
                <a:solidFill>
                  <a:srgbClr val="000000"/>
                </a:solidFill>
                <a:effectLst/>
                <a:latin typeface="Gisha (Body)"/>
                <a:cs typeface="+mj-cs"/>
              </a:rPr>
              <a:t>השתמשנו ב</a:t>
            </a:r>
            <a:r>
              <a:rPr lang="en-US" kern="1200" dirty="0" err="1">
                <a:solidFill>
                  <a:srgbClr val="000000"/>
                </a:solidFill>
                <a:effectLst/>
                <a:latin typeface="Gisha (Body)"/>
                <a:cs typeface="+mj-cs"/>
              </a:rPr>
              <a:t>wix</a:t>
            </a:r>
            <a:r>
              <a:rPr lang="en-US" kern="1200" dirty="0">
                <a:solidFill>
                  <a:srgbClr val="000000"/>
                </a:solidFill>
                <a:effectLst/>
                <a:latin typeface="Gisha (Body)"/>
                <a:cs typeface="+mj-cs"/>
              </a:rPr>
              <a:t> open source</a:t>
            </a:r>
            <a:r>
              <a:rPr lang="he-IL" kern="1200" dirty="0">
                <a:solidFill>
                  <a:srgbClr val="000000"/>
                </a:solidFill>
                <a:effectLst/>
                <a:latin typeface="Gisha (Body)"/>
                <a:cs typeface="+mj-cs"/>
              </a:rPr>
              <a:t> על מנת להציג את היומן</a:t>
            </a:r>
            <a:r>
              <a:rPr lang="en-US" dirty="0">
                <a:solidFill>
                  <a:srgbClr val="000000"/>
                </a:solidFill>
                <a:latin typeface="Gisha (Body)"/>
                <a:cs typeface="+mj-cs"/>
              </a:rPr>
              <a:t> </a:t>
            </a:r>
            <a:r>
              <a:rPr lang="he-IL" kern="1200" dirty="0">
                <a:solidFill>
                  <a:srgbClr val="000000"/>
                </a:solidFill>
                <a:effectLst/>
                <a:latin typeface="Gisha (Body)"/>
                <a:cs typeface="+mj-cs"/>
              </a:rPr>
              <a:t>באפליקציה</a:t>
            </a:r>
            <a:endParaRPr lang="en-US" kern="1200" dirty="0">
              <a:solidFill>
                <a:srgbClr val="000000"/>
              </a:solidFill>
              <a:effectLst/>
              <a:latin typeface="Gisha (Body)"/>
              <a:cs typeface="+mj-cs"/>
            </a:endParaRPr>
          </a:p>
          <a:p>
            <a:pPr marL="228600" indent="-228600" algn="r" rtl="1">
              <a:lnSpc>
                <a:spcPct val="90000"/>
              </a:lnSpc>
            </a:pPr>
            <a:r>
              <a:rPr lang="en-US" kern="1200" dirty="0">
                <a:solidFill>
                  <a:srgbClr val="000000"/>
                </a:solidFill>
                <a:effectLst/>
                <a:latin typeface="Gisha (Body)"/>
                <a:cs typeface="+mj-cs"/>
                <a:hlinkClick r:id="rId3"/>
              </a:rPr>
              <a:t>https://github.com/wix/react-native-calendars</a:t>
            </a:r>
            <a:endParaRPr lang="en-US" kern="1200" dirty="0">
              <a:solidFill>
                <a:srgbClr val="000000"/>
              </a:solidFill>
              <a:effectLst/>
              <a:latin typeface="Gisha (Body)"/>
              <a:cs typeface="+mj-cs"/>
            </a:endParaRPr>
          </a:p>
          <a:p>
            <a:pPr marL="228600" indent="-228600" algn="r" rtl="1">
              <a:lnSpc>
                <a:spcPct val="90000"/>
              </a:lnSpc>
            </a:pPr>
            <a:r>
              <a:rPr lang="he-IL" kern="1200" dirty="0">
                <a:solidFill>
                  <a:srgbClr val="000000"/>
                </a:solidFill>
                <a:effectLst/>
                <a:latin typeface="Gisha (Body)"/>
                <a:cs typeface="+mj-cs"/>
              </a:rPr>
              <a:t>אפשרות להתממשק בעתיד ל</a:t>
            </a:r>
            <a:r>
              <a:rPr lang="en-US" kern="1200" dirty="0">
                <a:solidFill>
                  <a:srgbClr val="000000"/>
                </a:solidFill>
                <a:effectLst/>
                <a:latin typeface="Gisha (Body)"/>
                <a:cs typeface="+mj-cs"/>
              </a:rPr>
              <a:t>Google Calendar</a:t>
            </a:r>
            <a:r>
              <a:rPr lang="he-IL" kern="1200" dirty="0">
                <a:solidFill>
                  <a:srgbClr val="000000"/>
                </a:solidFill>
                <a:effectLst/>
                <a:latin typeface="Gisha (Body)"/>
                <a:cs typeface="+mj-cs"/>
              </a:rPr>
              <a:t> או ליומן הטלפון. </a:t>
            </a:r>
            <a:endParaRPr lang="en-US" sz="2400" dirty="0">
              <a:effectLst/>
              <a:latin typeface="Gisha (Body)"/>
              <a:cs typeface="+mj-cs"/>
            </a:endParaRPr>
          </a:p>
        </p:txBody>
      </p:sp>
      <p:sp>
        <p:nvSpPr>
          <p:cNvPr id="6" name="Google Shape;98;g11bfee692d7_0_6">
            <a:extLst>
              <a:ext uri="{FF2B5EF4-FFF2-40B4-BE49-F238E27FC236}">
                <a16:creationId xmlns:a16="http://schemas.microsoft.com/office/drawing/2014/main" id="{35DAA723-846B-7BE2-D554-76F03D4A33B8}"/>
              </a:ext>
            </a:extLst>
          </p:cNvPr>
          <p:cNvSpPr txBox="1">
            <a:spLocks noGrp="1"/>
          </p:cNvSpPr>
          <p:nvPr>
            <p:ph type="title"/>
          </p:nvPr>
        </p:nvSpPr>
        <p:spPr>
          <a:xfrm>
            <a:off x="1830925" y="357449"/>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The things that make us unique</a:t>
            </a:r>
            <a:endParaRPr dirty="0"/>
          </a:p>
        </p:txBody>
      </p:sp>
      <p:pic>
        <p:nvPicPr>
          <p:cNvPr id="8" name="Picture 7" descr="Calendar&#10;&#10;Description automatically generated">
            <a:extLst>
              <a:ext uri="{FF2B5EF4-FFF2-40B4-BE49-F238E27FC236}">
                <a16:creationId xmlns:a16="http://schemas.microsoft.com/office/drawing/2014/main" id="{8EC1CB7B-32CA-12F0-7E0B-C6BC6361B06D}"/>
              </a:ext>
            </a:extLst>
          </p:cNvPr>
          <p:cNvPicPr>
            <a:picLocks noChangeAspect="1"/>
          </p:cNvPicPr>
          <p:nvPr/>
        </p:nvPicPr>
        <p:blipFill>
          <a:blip r:embed="rId4"/>
          <a:stretch>
            <a:fillRect/>
          </a:stretch>
        </p:blipFill>
        <p:spPr>
          <a:xfrm>
            <a:off x="2359204" y="1607931"/>
            <a:ext cx="2282243" cy="4940838"/>
          </a:xfrm>
          <a:prstGeom prst="rect">
            <a:avLst/>
          </a:prstGeom>
          <a:ln>
            <a:noFill/>
          </a:ln>
          <a:effectLst>
            <a:outerShdw blurRad="292100" dist="139700" dir="2700000" algn="tl" rotWithShape="0">
              <a:srgbClr val="333333">
                <a:alpha val="65000"/>
              </a:srgbClr>
            </a:outerShdw>
            <a:softEdge rad="63500"/>
          </a:effectLst>
        </p:spPr>
      </p:pic>
    </p:spTree>
    <p:extLst>
      <p:ext uri="{BB962C8B-B14F-4D97-AF65-F5344CB8AC3E}">
        <p14:creationId xmlns:p14="http://schemas.microsoft.com/office/powerpoint/2010/main" val="3541498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8A6D48-E7E4-0B8A-0ACB-20FEC3D815E8}"/>
              </a:ext>
            </a:extLst>
          </p:cNvPr>
          <p:cNvSpPr txBox="1"/>
          <p:nvPr/>
        </p:nvSpPr>
        <p:spPr>
          <a:xfrm>
            <a:off x="4603830" y="5341159"/>
            <a:ext cx="3608407" cy="1089529"/>
          </a:xfrm>
          <a:prstGeom prst="rect">
            <a:avLst/>
          </a:prstGeom>
          <a:noFill/>
        </p:spPr>
        <p:txBody>
          <a:bodyPr wrap="square">
            <a:spAutoFit/>
          </a:bodyPr>
          <a:lstStyle/>
          <a:p>
            <a:pPr marL="685800" indent="-228600" algn="r" rtl="1">
              <a:lnSpc>
                <a:spcPct val="90000"/>
              </a:lnSpc>
              <a:spcBef>
                <a:spcPts val="500"/>
              </a:spcBef>
            </a:pPr>
            <a:r>
              <a:rPr lang="he-IL" u="sng" dirty="0">
                <a:solidFill>
                  <a:srgbClr val="000000"/>
                </a:solidFill>
                <a:latin typeface="Gisha (Body)"/>
                <a:cs typeface="+mj-cs"/>
              </a:rPr>
              <a:t>התחברות לאנשי קשר</a:t>
            </a:r>
            <a:r>
              <a:rPr lang="he-IL" dirty="0">
                <a:solidFill>
                  <a:srgbClr val="000000"/>
                </a:solidFill>
                <a:latin typeface="Gisha (Body)"/>
                <a:cs typeface="+mj-cs"/>
              </a:rPr>
              <a:t>- שימוש באנשי קשר של הטלפון להוספת בעלי אירוע וספקים בקלות. </a:t>
            </a:r>
            <a:endParaRPr lang="en-US" dirty="0">
              <a:solidFill>
                <a:srgbClr val="000000"/>
              </a:solidFill>
              <a:latin typeface="Gisha (Body)"/>
              <a:cs typeface="+mj-cs"/>
            </a:endParaRPr>
          </a:p>
        </p:txBody>
      </p:sp>
      <p:sp>
        <p:nvSpPr>
          <p:cNvPr id="7" name="TextBox 6">
            <a:extLst>
              <a:ext uri="{FF2B5EF4-FFF2-40B4-BE49-F238E27FC236}">
                <a16:creationId xmlns:a16="http://schemas.microsoft.com/office/drawing/2014/main" id="{E28A1941-FD3B-21D4-A49A-7A572A3C37A5}"/>
              </a:ext>
            </a:extLst>
          </p:cNvPr>
          <p:cNvSpPr txBox="1"/>
          <p:nvPr/>
        </p:nvSpPr>
        <p:spPr>
          <a:xfrm>
            <a:off x="8374283" y="1957501"/>
            <a:ext cx="3194614" cy="840230"/>
          </a:xfrm>
          <a:prstGeom prst="rect">
            <a:avLst/>
          </a:prstGeom>
          <a:noFill/>
        </p:spPr>
        <p:txBody>
          <a:bodyPr wrap="square">
            <a:spAutoFit/>
          </a:bodyPr>
          <a:lstStyle/>
          <a:p>
            <a:pPr marL="685800" indent="-228600" algn="r" rtl="1" eaLnBrk="1" latinLnBrk="0" hangingPunct="1">
              <a:lnSpc>
                <a:spcPct val="90000"/>
              </a:lnSpc>
              <a:spcBef>
                <a:spcPts val="500"/>
              </a:spcBef>
              <a:spcAft>
                <a:spcPts val="0"/>
              </a:spcAft>
            </a:pPr>
            <a:r>
              <a:rPr lang="he-IL" u="sng" kern="1200" dirty="0">
                <a:solidFill>
                  <a:srgbClr val="000000"/>
                </a:solidFill>
                <a:effectLst/>
                <a:latin typeface="Gisha (Body)"/>
                <a:cs typeface="+mj-cs"/>
              </a:rPr>
              <a:t>הוצאת שיחה</a:t>
            </a:r>
            <a:r>
              <a:rPr lang="he-IL" kern="1200" dirty="0">
                <a:solidFill>
                  <a:srgbClr val="000000"/>
                </a:solidFill>
                <a:effectLst/>
                <a:latin typeface="Gisha (Body)"/>
                <a:cs typeface="+mj-cs"/>
              </a:rPr>
              <a:t>- הוצאת שיחת  לספק או בעל אירוע מבלי לצאת מהאפליקציה.</a:t>
            </a:r>
            <a:endParaRPr lang="en-US" sz="2400" dirty="0">
              <a:effectLst/>
              <a:latin typeface="Gisha (Body)"/>
              <a:cs typeface="+mj-cs"/>
            </a:endParaRPr>
          </a:p>
        </p:txBody>
      </p:sp>
      <p:sp>
        <p:nvSpPr>
          <p:cNvPr id="9" name="TextBox 8">
            <a:extLst>
              <a:ext uri="{FF2B5EF4-FFF2-40B4-BE49-F238E27FC236}">
                <a16:creationId xmlns:a16="http://schemas.microsoft.com/office/drawing/2014/main" id="{B26DCCF1-C2B1-93CD-0D98-E2E28D98809D}"/>
              </a:ext>
            </a:extLst>
          </p:cNvPr>
          <p:cNvSpPr txBox="1"/>
          <p:nvPr/>
        </p:nvSpPr>
        <p:spPr>
          <a:xfrm>
            <a:off x="1313809" y="1687657"/>
            <a:ext cx="3457936" cy="840230"/>
          </a:xfrm>
          <a:prstGeom prst="rect">
            <a:avLst/>
          </a:prstGeom>
          <a:noFill/>
        </p:spPr>
        <p:txBody>
          <a:bodyPr wrap="square">
            <a:spAutoFit/>
          </a:bodyPr>
          <a:lstStyle/>
          <a:p>
            <a:pPr marL="685800" indent="-228600" algn="r" rtl="1" eaLnBrk="1" latinLnBrk="0" hangingPunct="1">
              <a:lnSpc>
                <a:spcPct val="90000"/>
              </a:lnSpc>
              <a:spcBef>
                <a:spcPts val="500"/>
              </a:spcBef>
              <a:spcAft>
                <a:spcPts val="0"/>
              </a:spcAft>
            </a:pPr>
            <a:r>
              <a:rPr lang="he-IL" u="sng" kern="1200" dirty="0">
                <a:solidFill>
                  <a:srgbClr val="000000"/>
                </a:solidFill>
                <a:effectLst/>
                <a:latin typeface="Gisha (Body)"/>
                <a:cs typeface="+mj-cs"/>
              </a:rPr>
              <a:t>תשלום לספקים</a:t>
            </a:r>
            <a:r>
              <a:rPr lang="he-IL" kern="1200" dirty="0">
                <a:solidFill>
                  <a:srgbClr val="000000"/>
                </a:solidFill>
                <a:effectLst/>
                <a:latin typeface="Gisha (Body)"/>
                <a:cs typeface="+mj-cs"/>
              </a:rPr>
              <a:t>- גישה לאפליקציית </a:t>
            </a:r>
            <a:r>
              <a:rPr lang="en-US" kern="1200" dirty="0">
                <a:solidFill>
                  <a:srgbClr val="000000"/>
                </a:solidFill>
                <a:effectLst/>
                <a:latin typeface="Gisha (Body)"/>
                <a:cs typeface="+mj-cs"/>
              </a:rPr>
              <a:t>BIT</a:t>
            </a:r>
            <a:r>
              <a:rPr lang="he-IL" kern="1200" dirty="0">
                <a:solidFill>
                  <a:srgbClr val="000000"/>
                </a:solidFill>
                <a:effectLst/>
                <a:latin typeface="Gisha (Body)"/>
                <a:cs typeface="+mj-cs"/>
              </a:rPr>
              <a:t> מבלי לצאת מהאפלי</a:t>
            </a:r>
            <a:r>
              <a:rPr lang="he-IL" dirty="0">
                <a:solidFill>
                  <a:srgbClr val="000000"/>
                </a:solidFill>
                <a:latin typeface="Gisha (Body)"/>
                <a:cs typeface="+mj-cs"/>
              </a:rPr>
              <a:t>קציה.</a:t>
            </a:r>
            <a:endParaRPr lang="en-US" sz="2400" dirty="0">
              <a:effectLst/>
              <a:latin typeface="Gisha (Body)"/>
              <a:cs typeface="+mj-cs"/>
            </a:endParaRPr>
          </a:p>
        </p:txBody>
      </p:sp>
      <p:sp>
        <p:nvSpPr>
          <p:cNvPr id="11" name="TextBox 10">
            <a:extLst>
              <a:ext uri="{FF2B5EF4-FFF2-40B4-BE49-F238E27FC236}">
                <a16:creationId xmlns:a16="http://schemas.microsoft.com/office/drawing/2014/main" id="{912571C8-1298-65BF-9649-A33E55C9DCC5}"/>
              </a:ext>
            </a:extLst>
          </p:cNvPr>
          <p:cNvSpPr txBox="1"/>
          <p:nvPr/>
        </p:nvSpPr>
        <p:spPr>
          <a:xfrm>
            <a:off x="5431421" y="1516841"/>
            <a:ext cx="6094070" cy="341632"/>
          </a:xfrm>
          <a:prstGeom prst="rect">
            <a:avLst/>
          </a:prstGeom>
          <a:noFill/>
        </p:spPr>
        <p:txBody>
          <a:bodyPr wrap="square">
            <a:spAutoFit/>
          </a:bodyPr>
          <a:lstStyle/>
          <a:p>
            <a:pPr marL="228600" indent="-228600" algn="r" rtl="1" eaLnBrk="1" latinLnBrk="0" hangingPunct="1">
              <a:lnSpc>
                <a:spcPct val="90000"/>
              </a:lnSpc>
              <a:spcBef>
                <a:spcPts val="1000"/>
              </a:spcBef>
              <a:spcAft>
                <a:spcPts val="0"/>
              </a:spcAft>
            </a:pPr>
            <a:r>
              <a:rPr lang="he-IL" b="1" kern="1200" dirty="0">
                <a:solidFill>
                  <a:srgbClr val="000000"/>
                </a:solidFill>
                <a:effectLst/>
                <a:latin typeface="Gisha (Body)"/>
                <a:cs typeface="+mj-cs"/>
              </a:rPr>
              <a:t>התממשקות עם המכשיר</a:t>
            </a:r>
            <a:endParaRPr lang="en-US" sz="2400" b="1" dirty="0">
              <a:effectLst/>
              <a:latin typeface="Gisha (Body)"/>
              <a:cs typeface="+mj-cs"/>
            </a:endParaRPr>
          </a:p>
        </p:txBody>
      </p:sp>
      <p:sp>
        <p:nvSpPr>
          <p:cNvPr id="12" name="Google Shape;98;g11bfee692d7_0_6">
            <a:extLst>
              <a:ext uri="{FF2B5EF4-FFF2-40B4-BE49-F238E27FC236}">
                <a16:creationId xmlns:a16="http://schemas.microsoft.com/office/drawing/2014/main" id="{1754A5CD-5C30-4F42-6238-6A7A28FA2E79}"/>
              </a:ext>
            </a:extLst>
          </p:cNvPr>
          <p:cNvSpPr txBox="1">
            <a:spLocks noGrp="1"/>
          </p:cNvSpPr>
          <p:nvPr>
            <p:ph type="title"/>
          </p:nvPr>
        </p:nvSpPr>
        <p:spPr>
          <a:xfrm>
            <a:off x="1726753" y="261182"/>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The things that make us unique</a:t>
            </a:r>
            <a:endParaRPr dirty="0"/>
          </a:p>
        </p:txBody>
      </p:sp>
      <p:pic>
        <p:nvPicPr>
          <p:cNvPr id="14" name="mark as paid">
            <a:hlinkClick r:id="" action="ppaction://media"/>
            <a:extLst>
              <a:ext uri="{FF2B5EF4-FFF2-40B4-BE49-F238E27FC236}">
                <a16:creationId xmlns:a16="http://schemas.microsoft.com/office/drawing/2014/main" id="{5DFB7AD5-B3BF-2458-5037-6E83DFCC4FA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112352" y="2954002"/>
            <a:ext cx="1718478" cy="3642816"/>
          </a:xfrm>
          <a:prstGeom prst="rect">
            <a:avLst/>
          </a:prstGeom>
          <a:ln>
            <a:noFill/>
          </a:ln>
          <a:effectLst>
            <a:softEdge rad="112500"/>
          </a:effectLst>
        </p:spPr>
      </p:pic>
      <p:pic>
        <p:nvPicPr>
          <p:cNvPr id="18" name="Picture 17" descr="Table&#10;&#10;Description automatically generated">
            <a:extLst>
              <a:ext uri="{FF2B5EF4-FFF2-40B4-BE49-F238E27FC236}">
                <a16:creationId xmlns:a16="http://schemas.microsoft.com/office/drawing/2014/main" id="{A82ACBED-A9DD-04F5-0CDA-5083DE19EAF5}"/>
              </a:ext>
            </a:extLst>
          </p:cNvPr>
          <p:cNvPicPr>
            <a:picLocks noChangeAspect="1"/>
          </p:cNvPicPr>
          <p:nvPr/>
        </p:nvPicPr>
        <p:blipFill>
          <a:blip r:embed="rId8"/>
          <a:stretch>
            <a:fillRect/>
          </a:stretch>
        </p:blipFill>
        <p:spPr>
          <a:xfrm>
            <a:off x="5355919" y="1489241"/>
            <a:ext cx="1621451" cy="3510287"/>
          </a:xfrm>
          <a:prstGeom prst="rect">
            <a:avLst/>
          </a:prstGeom>
          <a:ln>
            <a:noFill/>
          </a:ln>
          <a:effectLst>
            <a:outerShdw blurRad="292100" dist="139700" dir="2700000" algn="tl" rotWithShape="0">
              <a:srgbClr val="333333">
                <a:alpha val="65000"/>
              </a:srgbClr>
            </a:outerShdw>
          </a:effectLst>
        </p:spPr>
      </p:pic>
      <p:pic>
        <p:nvPicPr>
          <p:cNvPr id="3" name="mohel">
            <a:hlinkClick r:id="" action="ppaction://media"/>
            <a:extLst>
              <a:ext uri="{FF2B5EF4-FFF2-40B4-BE49-F238E27FC236}">
                <a16:creationId xmlns:a16="http://schemas.microsoft.com/office/drawing/2014/main" id="{54627FAE-040A-A772-276B-1C61F1063C1B}"/>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564978" y="2673472"/>
            <a:ext cx="1655959" cy="351028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9090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5000"/>
                                  </p:stCondLst>
                                  <p:childTnLst>
                                    <p:cmd type="call" cmd="playFrom(0.0)">
                                      <p:cBhvr>
                                        <p:cTn id="6" dur="15998"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1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endCondLst>
                    <p:cond evt="onNext" delay="0">
                      <p:tgtEl>
                        <p:sldTgt/>
                      </p:tgtEl>
                    </p:cond>
                  </p:endCondLst>
                </p:cTn>
                <p:tgtEl>
                  <p:spTgt spid="14"/>
                </p:tgtEl>
              </p:cMediaNode>
            </p:video>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4"/>
          <p:cNvSpPr txBox="1">
            <a:spLocks noGrp="1"/>
          </p:cNvSpPr>
          <p:nvPr>
            <p:ph type="title"/>
          </p:nvPr>
        </p:nvSpPr>
        <p:spPr>
          <a:xfrm>
            <a:off x="1806557" y="248750"/>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Application design </a:t>
            </a:r>
            <a:endParaRPr dirty="0"/>
          </a:p>
        </p:txBody>
      </p:sp>
      <p:sp>
        <p:nvSpPr>
          <p:cNvPr id="147" name="Google Shape;147;p4"/>
          <p:cNvSpPr txBox="1">
            <a:spLocks noGrp="1"/>
          </p:cNvSpPr>
          <p:nvPr>
            <p:ph type="body" idx="4294967295"/>
          </p:nvPr>
        </p:nvSpPr>
        <p:spPr>
          <a:xfrm>
            <a:off x="620789" y="1408106"/>
            <a:ext cx="11024024" cy="1129364"/>
          </a:xfrm>
          <a:prstGeom prst="rect">
            <a:avLst/>
          </a:prstGeom>
          <a:noFill/>
          <a:ln>
            <a:noFill/>
          </a:ln>
        </p:spPr>
        <p:txBody>
          <a:bodyPr spcFirstLastPara="1" wrap="square" lIns="91425" tIns="45700" rIns="91425" bIns="45700" anchor="t" anchorCtr="0">
            <a:normAutofit/>
          </a:bodyPr>
          <a:lstStyle/>
          <a:p>
            <a:pPr algn="r" rtl="1"/>
            <a:r>
              <a:rPr lang="he-IL" sz="2000" dirty="0">
                <a:latin typeface="Gisha (Body)"/>
              </a:rPr>
              <a:t>האפליקציה נתמכת ע"י מערכות הפעלה (</a:t>
            </a:r>
            <a:r>
              <a:rPr lang="en-US" sz="2000" dirty="0">
                <a:latin typeface="Gisha (Body)"/>
              </a:rPr>
              <a:t>IOS/ANDROID</a:t>
            </a:r>
            <a:r>
              <a:rPr lang="he-IL" sz="2000" dirty="0">
                <a:latin typeface="Gisha (Body)"/>
              </a:rPr>
              <a:t>), כמו כן התמקדנו בעיצוב עבור </a:t>
            </a:r>
            <a:r>
              <a:rPr lang="en-US" sz="2000" dirty="0">
                <a:latin typeface="Gisha (Body)"/>
              </a:rPr>
              <a:t>IOS</a:t>
            </a:r>
            <a:r>
              <a:rPr lang="he-IL" sz="2000" dirty="0">
                <a:latin typeface="Gisha (Body)"/>
              </a:rPr>
              <a:t> שזה היה הדרישה המרכזית של הלקוח.</a:t>
            </a:r>
          </a:p>
          <a:p>
            <a:pPr marL="0" indent="0" algn="r" rtl="1">
              <a:buNone/>
            </a:pPr>
            <a:endParaRPr lang="he-IL" sz="2000" dirty="0">
              <a:latin typeface="Gisha (Body)"/>
            </a:endParaRPr>
          </a:p>
          <a:p>
            <a:pPr marL="0" lvl="0" indent="0" algn="r" rtl="1">
              <a:spcBef>
                <a:spcPts val="1000"/>
              </a:spcBef>
              <a:spcAft>
                <a:spcPts val="0"/>
              </a:spcAft>
              <a:buNone/>
            </a:pPr>
            <a:endParaRPr sz="2000" dirty="0">
              <a:latin typeface="Gisha (Body)"/>
            </a:endParaRPr>
          </a:p>
        </p:txBody>
      </p:sp>
      <p:sp>
        <p:nvSpPr>
          <p:cNvPr id="145" name="Google Shape;145;p4"/>
          <p:cNvSpPr/>
          <p:nvPr/>
        </p:nvSpPr>
        <p:spPr>
          <a:xfrm>
            <a:off x="0" y="102920"/>
            <a:ext cx="65" cy="251359"/>
          </a:xfrm>
          <a:prstGeom prst="rect">
            <a:avLst/>
          </a:prstGeom>
          <a:solidFill>
            <a:srgbClr val="F8F9FA"/>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sp>
        <p:nvSpPr>
          <p:cNvPr id="146" name="Google Shape;146;p4"/>
          <p:cNvSpPr/>
          <p:nvPr/>
        </p:nvSpPr>
        <p:spPr>
          <a:xfrm>
            <a:off x="0" y="102920"/>
            <a:ext cx="65" cy="251359"/>
          </a:xfrm>
          <a:prstGeom prst="rect">
            <a:avLst/>
          </a:prstGeom>
          <a:solidFill>
            <a:srgbClr val="F8F9FA"/>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sp>
        <p:nvSpPr>
          <p:cNvPr id="9" name="Google Shape;147;p4">
            <a:extLst>
              <a:ext uri="{FF2B5EF4-FFF2-40B4-BE49-F238E27FC236}">
                <a16:creationId xmlns:a16="http://schemas.microsoft.com/office/drawing/2014/main" id="{A5C3B469-339B-71AD-878B-54FA3D674A1D}"/>
              </a:ext>
            </a:extLst>
          </p:cNvPr>
          <p:cNvSpPr txBox="1">
            <a:spLocks/>
          </p:cNvSpPr>
          <p:nvPr/>
        </p:nvSpPr>
        <p:spPr>
          <a:xfrm>
            <a:off x="5839096" y="2535444"/>
            <a:ext cx="5732115" cy="4073805"/>
          </a:xfrm>
          <a:prstGeom prst="rect">
            <a:avLst/>
          </a:prstGeom>
          <a:noFill/>
          <a:ln>
            <a:noFill/>
          </a:ln>
        </p:spPr>
        <p:txBody>
          <a:bodyPr spcFirstLastPara="1" vert="horz" wrap="square" lIns="91425" tIns="45700" rIns="91425" bIns="45700" rtlCol="0" anchor="t" anchorCtr="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r" rtl="1">
              <a:buFont typeface="Wingdings 3" charset="2"/>
              <a:buNone/>
            </a:pPr>
            <a:endParaRPr lang="he-IL" sz="2000" dirty="0">
              <a:latin typeface="Gisha (Body)"/>
            </a:endParaRPr>
          </a:p>
          <a:p>
            <a:pPr algn="r" rtl="1"/>
            <a:r>
              <a:rPr lang="he-IL" sz="2000" dirty="0">
                <a:latin typeface="Gisha (Body)"/>
              </a:rPr>
              <a:t>עבודה מול מעצבת </a:t>
            </a:r>
            <a:r>
              <a:rPr lang="en-US" sz="2000" dirty="0">
                <a:latin typeface="Gisha (Body)"/>
              </a:rPr>
              <a:t>UX </a:t>
            </a:r>
            <a:r>
              <a:rPr lang="he-IL" sz="2000" dirty="0">
                <a:latin typeface="Gisha (Body)"/>
              </a:rPr>
              <a:t> ו-</a:t>
            </a:r>
            <a:r>
              <a:rPr lang="en-US" sz="2000" dirty="0">
                <a:latin typeface="Gisha (Body)"/>
              </a:rPr>
              <a:t>Product Manager </a:t>
            </a:r>
            <a:r>
              <a:rPr lang="he-IL" sz="2000" dirty="0">
                <a:latin typeface="Gisha (Body)"/>
              </a:rPr>
              <a:t>.</a:t>
            </a:r>
            <a:endParaRPr lang="en-US" sz="2000" dirty="0">
              <a:latin typeface="Gisha (Body)"/>
            </a:endParaRPr>
          </a:p>
          <a:p>
            <a:pPr lvl="1" algn="r" rtl="1"/>
            <a:r>
              <a:rPr lang="he-IL" sz="1800" dirty="0">
                <a:latin typeface="Gisha (Body)"/>
              </a:rPr>
              <a:t>שימוש ב</a:t>
            </a:r>
            <a:r>
              <a:rPr lang="en-US" sz="1800" dirty="0">
                <a:latin typeface="Gisha (Body)"/>
              </a:rPr>
              <a:t>Figma</a:t>
            </a:r>
            <a:r>
              <a:rPr lang="he-IL" sz="1800" dirty="0">
                <a:latin typeface="Gisha (Body)"/>
              </a:rPr>
              <a:t>. עבודה מול עיצוב האפליקציה באופן מדויק.</a:t>
            </a:r>
          </a:p>
        </p:txBody>
      </p:sp>
      <p:pic>
        <p:nvPicPr>
          <p:cNvPr id="2" name="figma_video">
            <a:hlinkClick r:id="" action="ppaction://media"/>
            <a:extLst>
              <a:ext uri="{FF2B5EF4-FFF2-40B4-BE49-F238E27FC236}">
                <a16:creationId xmlns:a16="http://schemas.microsoft.com/office/drawing/2014/main" id="{88E666D0-8045-669F-87A4-BF03EFAF9A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4502" y="3123234"/>
            <a:ext cx="5651849" cy="3179164"/>
          </a:xfrm>
          <a:prstGeom prst="rect">
            <a:avLst/>
          </a:prstGeom>
          <a:ln>
            <a:noFill/>
          </a:ln>
          <a:effectLst>
            <a:outerShdw blurRad="190500" algn="tl" rotWithShape="0">
              <a:srgbClr val="000000">
                <a:alpha val="70000"/>
              </a:srgbClr>
            </a:outerShdw>
            <a:softEdge rad="63500"/>
          </a:effectLst>
        </p:spPr>
      </p:pic>
    </p:spTree>
    <p:extLst>
      <p:ext uri="{BB962C8B-B14F-4D97-AF65-F5344CB8AC3E}">
        <p14:creationId xmlns:p14="http://schemas.microsoft.com/office/powerpoint/2010/main" val="234565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890"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
                                        </p:tgtEl>
                                      </p:cBhvr>
                                    </p:animEffect>
                                    <p:set>
                                      <p:cBhvr>
                                        <p:cTn id="15" dur="1" fill="hold">
                                          <p:stCondLst>
                                            <p:cond delay="499"/>
                                          </p:stCondLst>
                                        </p:cTn>
                                        <p:tgtEl>
                                          <p:spTgt spid="2"/>
                                        </p:tgtEl>
                                        <p:attrNameLst>
                                          <p:attrName>style.visibility</p:attrName>
                                        </p:attrNameLst>
                                      </p:cBhvr>
                                      <p:to>
                                        <p:strVal val="hidden"/>
                                      </p:to>
                                    </p:set>
                                    <p:cmd type="call" cmd="stop">
                                      <p:cBhvr>
                                        <p:cTn id="16" dur="1">
                                          <p:stCondLst>
                                            <p:cond delay="499"/>
                                          </p:stCondLst>
                                        </p:cTn>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4"/>
          <p:cNvSpPr txBox="1">
            <a:spLocks noGrp="1"/>
          </p:cNvSpPr>
          <p:nvPr>
            <p:ph type="title"/>
          </p:nvPr>
        </p:nvSpPr>
        <p:spPr>
          <a:xfrm>
            <a:off x="1806557" y="248750"/>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Application design </a:t>
            </a:r>
            <a:endParaRPr lang="en-US" dirty="0"/>
          </a:p>
        </p:txBody>
      </p:sp>
      <p:sp>
        <p:nvSpPr>
          <p:cNvPr id="145" name="Google Shape;145;p4"/>
          <p:cNvSpPr/>
          <p:nvPr/>
        </p:nvSpPr>
        <p:spPr>
          <a:xfrm>
            <a:off x="0" y="102920"/>
            <a:ext cx="65" cy="251359"/>
          </a:xfrm>
          <a:prstGeom prst="rect">
            <a:avLst/>
          </a:prstGeom>
          <a:solidFill>
            <a:srgbClr val="F8F9FA"/>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sp>
        <p:nvSpPr>
          <p:cNvPr id="146" name="Google Shape;146;p4"/>
          <p:cNvSpPr/>
          <p:nvPr/>
        </p:nvSpPr>
        <p:spPr>
          <a:xfrm>
            <a:off x="0" y="102920"/>
            <a:ext cx="65" cy="251359"/>
          </a:xfrm>
          <a:prstGeom prst="rect">
            <a:avLst/>
          </a:prstGeom>
          <a:solidFill>
            <a:srgbClr val="F8F9FA"/>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sp>
        <p:nvSpPr>
          <p:cNvPr id="9" name="Google Shape;147;p4">
            <a:extLst>
              <a:ext uri="{FF2B5EF4-FFF2-40B4-BE49-F238E27FC236}">
                <a16:creationId xmlns:a16="http://schemas.microsoft.com/office/drawing/2014/main" id="{A5C3B469-339B-71AD-878B-54FA3D674A1D}"/>
              </a:ext>
            </a:extLst>
          </p:cNvPr>
          <p:cNvSpPr txBox="1">
            <a:spLocks/>
          </p:cNvSpPr>
          <p:nvPr/>
        </p:nvSpPr>
        <p:spPr>
          <a:xfrm>
            <a:off x="8730343" y="1171781"/>
            <a:ext cx="3383915" cy="5237166"/>
          </a:xfrm>
          <a:prstGeom prst="rect">
            <a:avLst/>
          </a:prstGeom>
          <a:noFill/>
          <a:ln>
            <a:noFill/>
          </a:ln>
        </p:spPr>
        <p:txBody>
          <a:bodyPr spcFirstLastPara="1" vert="horz" wrap="square" lIns="91425" tIns="45700" rIns="91425" bIns="45700" rtlCol="0" anchor="t" anchorCtr="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1" algn="r" rtl="1"/>
            <a:r>
              <a:rPr lang="en-US" sz="1800" dirty="0">
                <a:latin typeface="Gisha (Body)"/>
              </a:rPr>
              <a:t>Lindsley-Style-React</a:t>
            </a:r>
            <a:r>
              <a:rPr lang="he-IL" sz="1800" dirty="0">
                <a:latin typeface="Gisha (Body)"/>
              </a:rPr>
              <a:t> </a:t>
            </a:r>
          </a:p>
          <a:p>
            <a:pPr lvl="2" algn="r" rtl="1"/>
            <a:r>
              <a:rPr lang="he-IL" sz="1600" dirty="0">
                <a:latin typeface="Gisha (Body)"/>
              </a:rPr>
              <a:t>ספריית קומפוננט שלנו. </a:t>
            </a:r>
          </a:p>
          <a:p>
            <a:pPr lvl="2" algn="r" rtl="1"/>
            <a:r>
              <a:rPr lang="he-IL" sz="1600" dirty="0">
                <a:latin typeface="Gisha (Body)"/>
              </a:rPr>
              <a:t>שימור וקונסיסטנטיות מול העיצוב של המעצב </a:t>
            </a:r>
            <a:r>
              <a:rPr lang="en-US" sz="1600" dirty="0">
                <a:latin typeface="Gisha (Body)"/>
              </a:rPr>
              <a:t>UX-UI</a:t>
            </a:r>
            <a:r>
              <a:rPr lang="he-IL" sz="1600" dirty="0">
                <a:latin typeface="Gisha (Body)"/>
              </a:rPr>
              <a:t>.</a:t>
            </a:r>
          </a:p>
          <a:p>
            <a:pPr lvl="2" algn="r" rtl="1"/>
            <a:r>
              <a:rPr lang="he-IL" sz="1600" dirty="0">
                <a:latin typeface="Gisha (Body)"/>
              </a:rPr>
              <a:t>שימוש בקוד קיים. </a:t>
            </a:r>
          </a:p>
          <a:p>
            <a:pPr lvl="2" algn="r" rtl="1"/>
            <a:r>
              <a:rPr lang="he-IL" sz="1600" dirty="0">
                <a:latin typeface="Gisha (Body)"/>
              </a:rPr>
              <a:t>קל יותר להרחיב את המערכת ולהוסיף פיצ'רים חדשים.</a:t>
            </a:r>
            <a:endParaRPr lang="en-US" sz="1600" dirty="0">
              <a:latin typeface="Gisha (Body)"/>
            </a:endParaRPr>
          </a:p>
          <a:p>
            <a:pPr lvl="2" algn="r" rtl="1"/>
            <a:r>
              <a:rPr lang="he-IL" sz="1600" dirty="0">
                <a:latin typeface="Gisha (Body)"/>
              </a:rPr>
              <a:t>שינויים בעיצוב מתבצעים בקלות בכל המערכת, בשינוי במקום אחד.  </a:t>
            </a:r>
            <a:endParaRPr lang="he-IL" sz="2000" dirty="0">
              <a:latin typeface="Gisha (Body)"/>
            </a:endParaRPr>
          </a:p>
        </p:txBody>
      </p:sp>
      <p:pic>
        <p:nvPicPr>
          <p:cNvPr id="4" name="component lindsley">
            <a:hlinkClick r:id="" action="ppaction://media"/>
            <a:extLst>
              <a:ext uri="{FF2B5EF4-FFF2-40B4-BE49-F238E27FC236}">
                <a16:creationId xmlns:a16="http://schemas.microsoft.com/office/drawing/2014/main" id="{9246EC89-6B0C-8E62-A48C-417769015184}"/>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86742" y="1336797"/>
            <a:ext cx="7783470" cy="4378201"/>
          </a:xfrm>
          <a:prstGeom prst="rect">
            <a:avLst/>
          </a:prstGeom>
          <a:ln>
            <a:noFill/>
          </a:ln>
          <a:effectLst>
            <a:softEdge rad="112500"/>
          </a:effectLst>
        </p:spPr>
      </p:pic>
      <p:pic>
        <p:nvPicPr>
          <p:cNvPr id="3" name="change_colors">
            <a:hlinkClick r:id="" action="ppaction://media"/>
            <a:extLst>
              <a:ext uri="{FF2B5EF4-FFF2-40B4-BE49-F238E27FC236}">
                <a16:creationId xmlns:a16="http://schemas.microsoft.com/office/drawing/2014/main" id="{F6FC0633-0F1B-D1B5-999E-AF5625E52653}"/>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766950" y="1249709"/>
            <a:ext cx="2470604" cy="5237166"/>
          </a:xfrm>
          <a:prstGeom prst="rect">
            <a:avLst/>
          </a:prstGeom>
          <a:ln>
            <a:noFill/>
          </a:ln>
          <a:effectLst>
            <a:outerShdw blurRad="190500" algn="tl" rotWithShape="0">
              <a:srgbClr val="000000">
                <a:alpha val="70000"/>
              </a:srgbClr>
            </a:outerShdw>
          </a:effectLst>
        </p:spPr>
      </p:pic>
      <p:pic>
        <p:nvPicPr>
          <p:cNvPr id="6" name="red">
            <a:hlinkClick r:id="" action="ppaction://media"/>
            <a:extLst>
              <a:ext uri="{FF2B5EF4-FFF2-40B4-BE49-F238E27FC236}">
                <a16:creationId xmlns:a16="http://schemas.microsoft.com/office/drawing/2014/main" id="{55A4C0B2-5FF4-7B62-2DA0-427B93B01DB2}"/>
              </a:ext>
            </a:extLst>
          </p:cNvPr>
          <p:cNvPicPr>
            <a:picLocks noChangeAspect="1"/>
          </p:cNvPicPr>
          <p:nvPr>
            <a:videoFile r:link="rId5"/>
            <p:extLst>
              <p:ext uri="{DAA4B4D4-6D71-4841-9C94-3DE7FCFB9230}">
                <p14:media xmlns:p14="http://schemas.microsoft.com/office/powerpoint/2010/main" r:embed="rId6">
                  <p14:trim st="7049"/>
                </p14:media>
              </p:ext>
            </p:extLst>
          </p:nvPr>
        </p:nvPicPr>
        <p:blipFill>
          <a:blip r:embed="rId11"/>
          <a:stretch>
            <a:fillRect/>
          </a:stretch>
        </p:blipFill>
        <p:spPr>
          <a:xfrm>
            <a:off x="5766950" y="1249708"/>
            <a:ext cx="2470604" cy="52371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3102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4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4661"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2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
                </p:tgtEl>
              </p:cMediaNode>
            </p:video>
            <p:video>
              <p:cMediaNode vol="80000">
                <p:cTn id="20" fill="hold" display="0">
                  <p:stCondLst>
                    <p:cond delay="indefinite"/>
                  </p:stCondLst>
                  <p:endCondLst>
                    <p:cond evt="onNext" delay="0">
                      <p:tgtEl>
                        <p:sldTgt/>
                      </p:tgtEl>
                    </p:cond>
                  </p:endCondLst>
                </p:cTn>
                <p:tgtEl>
                  <p:spTgt spid="4"/>
                </p:tgtEl>
              </p:cMediaNode>
            </p:video>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4"/>
          <p:cNvSpPr txBox="1">
            <a:spLocks noGrp="1"/>
          </p:cNvSpPr>
          <p:nvPr>
            <p:ph type="title"/>
          </p:nvPr>
        </p:nvSpPr>
        <p:spPr>
          <a:xfrm>
            <a:off x="1806557" y="248750"/>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User experience</a:t>
            </a:r>
            <a:endParaRPr dirty="0"/>
          </a:p>
        </p:txBody>
      </p:sp>
      <p:sp>
        <p:nvSpPr>
          <p:cNvPr id="145" name="Google Shape;145;p4"/>
          <p:cNvSpPr/>
          <p:nvPr/>
        </p:nvSpPr>
        <p:spPr>
          <a:xfrm>
            <a:off x="0" y="102920"/>
            <a:ext cx="65" cy="251359"/>
          </a:xfrm>
          <a:prstGeom prst="rect">
            <a:avLst/>
          </a:prstGeom>
          <a:solidFill>
            <a:srgbClr val="F8F9FA"/>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sp>
        <p:nvSpPr>
          <p:cNvPr id="146" name="Google Shape;146;p4"/>
          <p:cNvSpPr/>
          <p:nvPr/>
        </p:nvSpPr>
        <p:spPr>
          <a:xfrm>
            <a:off x="0" y="102920"/>
            <a:ext cx="65" cy="251359"/>
          </a:xfrm>
          <a:prstGeom prst="rect">
            <a:avLst/>
          </a:prstGeom>
          <a:solidFill>
            <a:srgbClr val="F8F9FA"/>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800"/>
              <a:buFont typeface="Century Gothic"/>
              <a:buNone/>
            </a:pPr>
            <a:endParaRPr sz="1800" b="0" i="0" u="none" strike="noStrike" cap="none">
              <a:solidFill>
                <a:schemeClr val="dk1"/>
              </a:solidFill>
              <a:latin typeface="Arial"/>
              <a:ea typeface="Arial"/>
              <a:cs typeface="Arial"/>
              <a:sym typeface="Arial"/>
            </a:endParaRPr>
          </a:p>
        </p:txBody>
      </p:sp>
      <p:pic>
        <p:nvPicPr>
          <p:cNvPr id="149" name="Google Shape;149;p4"/>
          <p:cNvPicPr preferRelativeResize="0"/>
          <p:nvPr/>
        </p:nvPicPr>
        <p:blipFill>
          <a:blip r:embed="rId5">
            <a:alphaModFix/>
          </a:blip>
          <a:stretch>
            <a:fillRect/>
          </a:stretch>
        </p:blipFill>
        <p:spPr>
          <a:xfrm>
            <a:off x="9011922" y="137002"/>
            <a:ext cx="2992510" cy="1280891"/>
          </a:xfrm>
          <a:prstGeom prst="rect">
            <a:avLst/>
          </a:prstGeom>
          <a:ln>
            <a:noFill/>
          </a:ln>
          <a:effectLst>
            <a:softEdge rad="112500"/>
          </a:effectLst>
        </p:spPr>
      </p:pic>
      <p:sp>
        <p:nvSpPr>
          <p:cNvPr id="9" name="Google Shape;147;p4">
            <a:extLst>
              <a:ext uri="{FF2B5EF4-FFF2-40B4-BE49-F238E27FC236}">
                <a16:creationId xmlns:a16="http://schemas.microsoft.com/office/drawing/2014/main" id="{0FAEB3AC-88F0-45DE-3CDE-7BE8845EBB3F}"/>
              </a:ext>
            </a:extLst>
          </p:cNvPr>
          <p:cNvSpPr txBox="1">
            <a:spLocks/>
          </p:cNvSpPr>
          <p:nvPr/>
        </p:nvSpPr>
        <p:spPr>
          <a:xfrm>
            <a:off x="-241916" y="1110956"/>
            <a:ext cx="10960160" cy="2603122"/>
          </a:xfrm>
          <a:prstGeom prst="rect">
            <a:avLst/>
          </a:prstGeom>
          <a:noFill/>
          <a:ln>
            <a:noFill/>
          </a:ln>
        </p:spPr>
        <p:txBody>
          <a:bodyPr spcFirstLastPara="1" vert="horz" wrap="square" lIns="91425" tIns="45700" rIns="91425" bIns="45700" rtlCol="0" anchor="t" anchorCtr="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r" rtl="1">
              <a:buFont typeface="Wingdings 3" charset="2"/>
              <a:buNone/>
            </a:pPr>
            <a:endParaRPr lang="he-IL" sz="2000" dirty="0">
              <a:latin typeface="Gisha (Body)"/>
            </a:endParaRPr>
          </a:p>
          <a:p>
            <a:pPr algn="r" rtl="1"/>
            <a:r>
              <a:rPr lang="he-IL" sz="2000" dirty="0">
                <a:latin typeface="Gisha (Body)"/>
              </a:rPr>
              <a:t>איך שיפרנו את העיצוב והשימוש המערכת בזמן הפיתוח? </a:t>
            </a:r>
          </a:p>
          <a:p>
            <a:pPr lvl="1" algn="r" rtl="1"/>
            <a:r>
              <a:rPr lang="he-IL" sz="1800" dirty="0">
                <a:latin typeface="Gisha (Body)"/>
              </a:rPr>
              <a:t>ביקורת מאנשים בתעשייה – העברנו את גרסה ראשונה למספר לקוחות פוטנציאליים שהיו יכולים להשתמש באפליקציה. בנוסף נתנו להם סקר, שבוחן את הנוחות והשימושיות באפליקציה ובכך קיבלנו פידבק ושיפרנו את האפליקציה בהתאם. </a:t>
            </a:r>
          </a:p>
          <a:p>
            <a:pPr lvl="1" algn="r" rtl="1"/>
            <a:r>
              <a:rPr lang="he-IL" sz="1800" dirty="0">
                <a:latin typeface="Gisha (Body)"/>
              </a:rPr>
              <a:t>ביקורת מהלקוחה שלנו – </a:t>
            </a:r>
            <a:r>
              <a:rPr lang="en-US" sz="1800" dirty="0" err="1">
                <a:latin typeface="Gisha (Body)"/>
              </a:rPr>
              <a:t>EVENTit</a:t>
            </a:r>
            <a:r>
              <a:rPr lang="en-US" sz="1800" dirty="0">
                <a:latin typeface="Gisha (Body)"/>
              </a:rPr>
              <a:t> 1.0</a:t>
            </a:r>
            <a:r>
              <a:rPr lang="he-IL" sz="1800" dirty="0">
                <a:latin typeface="Gisha (Body)"/>
              </a:rPr>
              <a:t>. הסבר בשקופית הבאה.</a:t>
            </a:r>
          </a:p>
          <a:p>
            <a:pPr algn="r" rtl="1"/>
            <a:endParaRPr lang="he-IL" sz="2000" dirty="0">
              <a:latin typeface="Gisha (Body)"/>
            </a:endParaRPr>
          </a:p>
          <a:p>
            <a:pPr marL="0" indent="0" algn="r" rtl="1">
              <a:buFont typeface="Wingdings 3" charset="2"/>
              <a:buNone/>
            </a:pPr>
            <a:endParaRPr lang="he-IL" sz="2000" dirty="0">
              <a:latin typeface="Gisha (Body)"/>
            </a:endParaRPr>
          </a:p>
        </p:txBody>
      </p:sp>
      <p:pic>
        <p:nvPicPr>
          <p:cNvPr id="4" name="feedback_form">
            <a:hlinkClick r:id="" action="ppaction://media"/>
            <a:extLst>
              <a:ext uri="{FF2B5EF4-FFF2-40B4-BE49-F238E27FC236}">
                <a16:creationId xmlns:a16="http://schemas.microsoft.com/office/drawing/2014/main" id="{C1383667-5C28-C3E4-83F4-EACB66C4BD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3383" y="3518887"/>
            <a:ext cx="5134709" cy="28882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71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1bfee692d7_0_6"/>
          <p:cNvSpPr txBox="1">
            <a:spLocks noGrp="1"/>
          </p:cNvSpPr>
          <p:nvPr>
            <p:ph type="title"/>
          </p:nvPr>
        </p:nvSpPr>
        <p:spPr>
          <a:xfrm>
            <a:off x="1987466" y="357449"/>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err="1"/>
              <a:t>EVENTit</a:t>
            </a:r>
            <a:r>
              <a:rPr lang="en-US" dirty="0"/>
              <a:t> 1.0 </a:t>
            </a:r>
            <a:endParaRPr dirty="0"/>
          </a:p>
        </p:txBody>
      </p:sp>
      <p:sp>
        <p:nvSpPr>
          <p:cNvPr id="99" name="Google Shape;99;g11bfee692d7_0_6"/>
          <p:cNvSpPr txBox="1">
            <a:spLocks noGrp="1"/>
          </p:cNvSpPr>
          <p:nvPr>
            <p:ph idx="1"/>
          </p:nvPr>
        </p:nvSpPr>
        <p:spPr>
          <a:xfrm>
            <a:off x="890610" y="1442720"/>
            <a:ext cx="11105400" cy="5057831"/>
          </a:xfrm>
          <a:prstGeom prst="rect">
            <a:avLst/>
          </a:prstGeom>
          <a:noFill/>
          <a:ln>
            <a:noFill/>
          </a:ln>
        </p:spPr>
        <p:txBody>
          <a:bodyPr spcFirstLastPara="1" wrap="square" lIns="91425" tIns="45700" rIns="91425" bIns="45700" anchor="t" anchorCtr="0">
            <a:normAutofit/>
          </a:bodyPr>
          <a:lstStyle/>
          <a:p>
            <a:pPr marL="377191" indent="-285750" algn="r" rtl="1">
              <a:buSzPts val="1440"/>
            </a:pPr>
            <a:r>
              <a:rPr lang="he-IL" sz="2400" dirty="0">
                <a:solidFill>
                  <a:schemeClr val="dk1"/>
                </a:solidFill>
              </a:rPr>
              <a:t>הלקוחה קיבלה מאיתנו אבטיפוס, כלומר את המערכת בגרסה 1.0.</a:t>
            </a:r>
          </a:p>
          <a:p>
            <a:pPr marL="377191" indent="-285750" algn="r" rtl="1">
              <a:buSzPts val="1440"/>
            </a:pPr>
            <a:r>
              <a:rPr lang="he-IL" sz="2400" dirty="0">
                <a:solidFill>
                  <a:schemeClr val="dk1"/>
                </a:solidFill>
              </a:rPr>
              <a:t>המטרה הייתה לנסות את האפליקציה בתכנון אירוע ובזמן אמת באירוע. </a:t>
            </a:r>
          </a:p>
          <a:p>
            <a:pPr marL="377191" indent="-285750" algn="r" rtl="1">
              <a:buSzPts val="1440"/>
            </a:pPr>
            <a:r>
              <a:rPr lang="he-IL" sz="2400" dirty="0">
                <a:solidFill>
                  <a:schemeClr val="dk1"/>
                </a:solidFill>
              </a:rPr>
              <a:t>הלקוחה השתמשה בחתונה (של שגיא ויובל), והשתמשה במערכת בכל תהליך החתונה ונתנה לנו פידבק.</a:t>
            </a:r>
            <a:endParaRPr lang="he-IL" sz="2400" u="sng" dirty="0">
              <a:solidFill>
                <a:schemeClr val="tx1"/>
              </a:solidFill>
            </a:endParaRPr>
          </a:p>
          <a:p>
            <a:pPr marL="377191" indent="-285750" algn="r" rtl="1">
              <a:buSzPts val="1440"/>
            </a:pPr>
            <a:r>
              <a:rPr lang="he-IL" sz="2400" u="sng" dirty="0">
                <a:solidFill>
                  <a:schemeClr val="tx1"/>
                </a:solidFill>
                <a:hlinkClick r:id="rId5">
                  <a:extLst>
                    <a:ext uri="{A12FA001-AC4F-418D-AE19-62706E023703}">
                      <ahyp:hlinkClr xmlns:ahyp="http://schemas.microsoft.com/office/drawing/2018/hyperlinkcolor" val="tx"/>
                    </a:ext>
                  </a:extLst>
                </a:hlinkClick>
              </a:rPr>
              <a:t>פירוט תהליך הבדיקה והמסקנות מוצגים באתר.</a:t>
            </a:r>
            <a:endParaRPr lang="he-IL" sz="2400" u="sng" dirty="0">
              <a:solidFill>
                <a:schemeClr val="tx1"/>
              </a:solidFill>
            </a:endParaRPr>
          </a:p>
          <a:p>
            <a:pPr marL="91441" indent="0" algn="r" rtl="1">
              <a:buSzPts val="1440"/>
              <a:buNone/>
            </a:pPr>
            <a:endParaRPr lang="he-IL" sz="2000" dirty="0">
              <a:solidFill>
                <a:schemeClr val="dk1"/>
              </a:solidFill>
            </a:endParaRPr>
          </a:p>
        </p:txBody>
      </p:sp>
      <p:pic>
        <p:nvPicPr>
          <p:cNvPr id="5" name="Picture 4">
            <a:hlinkClick r:id="rId5"/>
            <a:extLst>
              <a:ext uri="{FF2B5EF4-FFF2-40B4-BE49-F238E27FC236}">
                <a16:creationId xmlns:a16="http://schemas.microsoft.com/office/drawing/2014/main" id="{A4767CA9-3155-6399-942F-D89ECC222859}"/>
              </a:ext>
            </a:extLst>
          </p:cNvPr>
          <p:cNvPicPr>
            <a:picLocks noChangeAspect="1"/>
          </p:cNvPicPr>
          <p:nvPr/>
        </p:nvPicPr>
        <p:blipFill>
          <a:blip r:embed="rId6"/>
          <a:stretch>
            <a:fillRect/>
          </a:stretch>
        </p:blipFill>
        <p:spPr>
          <a:xfrm>
            <a:off x="5424132" y="3971635"/>
            <a:ext cx="5475021" cy="266288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 name="payment to dj">
            <a:hlinkClick r:id="" action="ppaction://media"/>
            <a:extLst>
              <a:ext uri="{FF2B5EF4-FFF2-40B4-BE49-F238E27FC236}">
                <a16:creationId xmlns:a16="http://schemas.microsoft.com/office/drawing/2014/main" id="{6099A59E-2A42-49D8-CFCC-80C1C974F0B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309446" y="3070036"/>
            <a:ext cx="2017829" cy="3564480"/>
          </a:xfrm>
          <a:prstGeom prst="rect">
            <a:avLst/>
          </a:prstGeom>
          <a:ln>
            <a:noFill/>
          </a:ln>
          <a:effectLst>
            <a:softEdge rad="112500"/>
          </a:effectLst>
        </p:spPr>
      </p:pic>
    </p:spTree>
    <p:extLst>
      <p:ext uri="{BB962C8B-B14F-4D97-AF65-F5344CB8AC3E}">
        <p14:creationId xmlns:p14="http://schemas.microsoft.com/office/powerpoint/2010/main" val="364070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5"/>
          <p:cNvSpPr txBox="1">
            <a:spLocks noGrp="1"/>
          </p:cNvSpPr>
          <p:nvPr>
            <p:ph type="title"/>
          </p:nvPr>
        </p:nvSpPr>
        <p:spPr>
          <a:xfrm>
            <a:off x="1912205" y="296194"/>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Testing method - Server</a:t>
            </a:r>
            <a:endParaRPr/>
          </a:p>
        </p:txBody>
      </p:sp>
      <p:sp>
        <p:nvSpPr>
          <p:cNvPr id="280" name="Google Shape;280;p15"/>
          <p:cNvSpPr txBox="1">
            <a:spLocks noGrp="1"/>
          </p:cNvSpPr>
          <p:nvPr>
            <p:ph type="body" idx="1"/>
          </p:nvPr>
        </p:nvSpPr>
        <p:spPr>
          <a:xfrm>
            <a:off x="6388768" y="1341120"/>
            <a:ext cx="5607242" cy="4722796"/>
          </a:xfrm>
          <a:prstGeom prst="rect">
            <a:avLst/>
          </a:prstGeom>
          <a:noFill/>
          <a:ln>
            <a:noFill/>
          </a:ln>
        </p:spPr>
        <p:txBody>
          <a:bodyPr spcFirstLastPara="1" wrap="square" lIns="91425" tIns="45700" rIns="91425" bIns="45700" anchor="t" anchorCtr="0">
            <a:normAutofit/>
          </a:bodyPr>
          <a:lstStyle/>
          <a:p>
            <a:pPr marL="571500" lvl="1" indent="0" algn="r" rtl="1" fontAlgn="base">
              <a:lnSpc>
                <a:spcPct val="150000"/>
              </a:lnSpc>
              <a:spcBef>
                <a:spcPts val="0"/>
              </a:spcBef>
              <a:buNone/>
            </a:pPr>
            <a:r>
              <a:rPr lang="he-IL" sz="2000" dirty="0">
                <a:solidFill>
                  <a:srgbClr val="222222"/>
                </a:solidFill>
                <a:latin typeface="Gisha (Body)"/>
              </a:rPr>
              <a:t>הטסטים ב </a:t>
            </a:r>
            <a:r>
              <a:rPr lang="en-US" sz="2000" dirty="0">
                <a:solidFill>
                  <a:srgbClr val="222222"/>
                </a:solidFill>
                <a:latin typeface="Gisha (Body)"/>
              </a:rPr>
              <a:t>Server</a:t>
            </a:r>
            <a:r>
              <a:rPr lang="he-IL" sz="2000" dirty="0">
                <a:solidFill>
                  <a:srgbClr val="222222"/>
                </a:solidFill>
                <a:latin typeface="Gisha (Body)"/>
              </a:rPr>
              <a:t> נכתבו על בסיס </a:t>
            </a:r>
            <a:r>
              <a:rPr lang="en-US" sz="2000" dirty="0">
                <a:solidFill>
                  <a:srgbClr val="222222"/>
                </a:solidFill>
                <a:latin typeface="Gisha (Body)"/>
              </a:rPr>
              <a:t>Django rest Framework</a:t>
            </a:r>
            <a:r>
              <a:rPr lang="he-IL" sz="2000" dirty="0">
                <a:solidFill>
                  <a:srgbClr val="222222"/>
                </a:solidFill>
                <a:latin typeface="Gisha (Body)"/>
              </a:rPr>
              <a:t>.</a:t>
            </a:r>
          </a:p>
          <a:p>
            <a:pPr marL="571500" lvl="1" indent="0" algn="r" rtl="1" fontAlgn="base">
              <a:lnSpc>
                <a:spcPct val="150000"/>
              </a:lnSpc>
              <a:spcBef>
                <a:spcPts val="0"/>
              </a:spcBef>
              <a:buNone/>
            </a:pPr>
            <a:r>
              <a:rPr lang="he-IL" sz="2000" dirty="0">
                <a:solidFill>
                  <a:srgbClr val="222222"/>
                </a:solidFill>
                <a:latin typeface="Gisha (Body)"/>
              </a:rPr>
              <a:t>והינם מחולקים ל 2 סוגים:</a:t>
            </a:r>
          </a:p>
          <a:p>
            <a:pPr lvl="1" algn="r" rtl="1" fontAlgn="base">
              <a:lnSpc>
                <a:spcPct val="150000"/>
              </a:lnSpc>
              <a:spcBef>
                <a:spcPts val="0"/>
              </a:spcBef>
              <a:buFont typeface="Arial" panose="020B0604020202020204" pitchFamily="34" charset="0"/>
              <a:buChar char="•"/>
            </a:pPr>
            <a:r>
              <a:rPr lang="he-IL" sz="2000" dirty="0">
                <a:solidFill>
                  <a:srgbClr val="222222"/>
                </a:solidFill>
                <a:latin typeface="Gisha (Body)"/>
              </a:rPr>
              <a:t> </a:t>
            </a:r>
            <a:r>
              <a:rPr lang="en-US" sz="2000" dirty="0">
                <a:latin typeface="Arial"/>
                <a:ea typeface="Arial"/>
                <a:cs typeface="Arial"/>
                <a:sym typeface="Arial"/>
              </a:rPr>
              <a:t>Unit Tests </a:t>
            </a:r>
            <a:endParaRPr lang="he-IL" sz="2000" dirty="0">
              <a:latin typeface="Arial"/>
              <a:ea typeface="Arial"/>
              <a:cs typeface="Arial"/>
              <a:sym typeface="Arial"/>
            </a:endParaRPr>
          </a:p>
          <a:p>
            <a:pPr lvl="1" algn="r" rtl="1" fontAlgn="base">
              <a:lnSpc>
                <a:spcPct val="150000"/>
              </a:lnSpc>
              <a:spcBef>
                <a:spcPts val="0"/>
              </a:spcBef>
              <a:buFont typeface="Arial" panose="020B0604020202020204" pitchFamily="34" charset="0"/>
              <a:buChar char="•"/>
            </a:pPr>
            <a:r>
              <a:rPr lang="en-US" sz="2000" dirty="0">
                <a:latin typeface="Arial"/>
                <a:ea typeface="Arial"/>
                <a:cs typeface="Arial"/>
                <a:sym typeface="Arial"/>
              </a:rPr>
              <a:t>Integration Tests </a:t>
            </a:r>
            <a:endParaRPr lang="he-IL" sz="2000" dirty="0">
              <a:latin typeface="Arial"/>
              <a:ea typeface="Arial"/>
              <a:cs typeface="Arial"/>
              <a:sym typeface="Arial"/>
            </a:endParaRPr>
          </a:p>
          <a:p>
            <a:pPr marL="571500" lvl="1" indent="0" algn="r" rtl="1" fontAlgn="base">
              <a:lnSpc>
                <a:spcPct val="150000"/>
              </a:lnSpc>
              <a:spcBef>
                <a:spcPts val="0"/>
              </a:spcBef>
              <a:buNone/>
            </a:pPr>
            <a:r>
              <a:rPr lang="he-IL" sz="2000" dirty="0">
                <a:latin typeface="Arial"/>
                <a:ea typeface="Arial"/>
                <a:cs typeface="Arial"/>
                <a:sym typeface="Arial"/>
              </a:rPr>
              <a:t>במהלך הרצת הטסטים:</a:t>
            </a:r>
          </a:p>
          <a:p>
            <a:pPr lvl="1" algn="r" rtl="1" fontAlgn="base">
              <a:lnSpc>
                <a:spcPct val="150000"/>
              </a:lnSpc>
              <a:spcBef>
                <a:spcPts val="0"/>
              </a:spcBef>
              <a:buFont typeface="Arial" panose="020B0604020202020204" pitchFamily="34" charset="0"/>
              <a:buChar char="•"/>
            </a:pPr>
            <a:r>
              <a:rPr lang="he-IL" sz="2000" dirty="0">
                <a:latin typeface="Arial"/>
                <a:ea typeface="Arial"/>
                <a:cs typeface="Arial"/>
                <a:sym typeface="Arial"/>
              </a:rPr>
              <a:t>נוצר </a:t>
            </a:r>
            <a:r>
              <a:rPr lang="en-US" sz="2000" dirty="0">
                <a:latin typeface="Arial"/>
                <a:ea typeface="Arial"/>
                <a:cs typeface="Arial"/>
                <a:sym typeface="Arial"/>
              </a:rPr>
              <a:t>DB</a:t>
            </a:r>
            <a:r>
              <a:rPr lang="he-IL" sz="2000" dirty="0">
                <a:latin typeface="Arial"/>
                <a:ea typeface="Arial"/>
                <a:cs typeface="Arial"/>
                <a:sym typeface="Arial"/>
              </a:rPr>
              <a:t> ייחודי לטסטים בנמחק בסוף הריצה.</a:t>
            </a:r>
          </a:p>
          <a:p>
            <a:pPr marL="571500" lvl="1" indent="0" algn="r" rtl="1" fontAlgn="base">
              <a:lnSpc>
                <a:spcPct val="150000"/>
              </a:lnSpc>
              <a:spcBef>
                <a:spcPts val="0"/>
              </a:spcBef>
              <a:buNone/>
            </a:pPr>
            <a:r>
              <a:rPr lang="he-IL" sz="2000" dirty="0">
                <a:latin typeface="Arial"/>
                <a:ea typeface="Arial"/>
                <a:cs typeface="Arial"/>
                <a:sym typeface="Arial"/>
              </a:rPr>
              <a:t>בעת ביצוע </a:t>
            </a:r>
            <a:r>
              <a:rPr lang="en-US" sz="2000" dirty="0">
                <a:latin typeface="Arial"/>
                <a:ea typeface="Arial"/>
                <a:cs typeface="Arial"/>
                <a:sym typeface="Arial"/>
              </a:rPr>
              <a:t>Merge request</a:t>
            </a:r>
            <a:r>
              <a:rPr lang="he-IL" sz="2000" dirty="0">
                <a:latin typeface="Arial"/>
                <a:ea typeface="Arial"/>
                <a:cs typeface="Arial"/>
                <a:sym typeface="Arial"/>
              </a:rPr>
              <a:t>:</a:t>
            </a:r>
          </a:p>
          <a:p>
            <a:pPr lvl="1" algn="r" rtl="1" fontAlgn="base">
              <a:lnSpc>
                <a:spcPct val="150000"/>
              </a:lnSpc>
              <a:spcBef>
                <a:spcPts val="0"/>
              </a:spcBef>
              <a:buFont typeface="Arial" panose="020B0604020202020204" pitchFamily="34" charset="0"/>
              <a:buChar char="•"/>
            </a:pPr>
            <a:r>
              <a:rPr lang="he-IL" sz="2000" dirty="0">
                <a:latin typeface="Arial"/>
                <a:ea typeface="Arial"/>
                <a:cs typeface="Arial"/>
                <a:sym typeface="Arial"/>
              </a:rPr>
              <a:t>רץ </a:t>
            </a:r>
            <a:r>
              <a:rPr lang="en-US" sz="2000" dirty="0">
                <a:latin typeface="Arial"/>
                <a:ea typeface="Arial"/>
                <a:cs typeface="Arial"/>
                <a:sym typeface="Arial"/>
              </a:rPr>
              <a:t>pipeline</a:t>
            </a:r>
            <a:r>
              <a:rPr lang="he-IL" sz="2000" dirty="0">
                <a:latin typeface="Arial"/>
                <a:ea typeface="Arial"/>
                <a:cs typeface="Arial"/>
                <a:sym typeface="Arial"/>
              </a:rPr>
              <a:t> ב </a:t>
            </a:r>
            <a:r>
              <a:rPr lang="en-US" sz="2000" dirty="0">
                <a:latin typeface="Arial"/>
                <a:ea typeface="Arial"/>
                <a:cs typeface="Arial"/>
                <a:sym typeface="Arial"/>
              </a:rPr>
              <a:t>GitHub</a:t>
            </a:r>
            <a:r>
              <a:rPr lang="he-IL" sz="2000" dirty="0">
                <a:latin typeface="Arial"/>
                <a:ea typeface="Arial"/>
                <a:cs typeface="Arial"/>
                <a:sym typeface="Arial"/>
              </a:rPr>
              <a:t> אשר מריץ את כלל הטסטים .</a:t>
            </a:r>
          </a:p>
          <a:p>
            <a:pPr lvl="1" algn="r" rtl="1" fontAlgn="base">
              <a:lnSpc>
                <a:spcPct val="150000"/>
              </a:lnSpc>
              <a:spcBef>
                <a:spcPts val="0"/>
              </a:spcBef>
              <a:buFont typeface="Arial" panose="020B0604020202020204" pitchFamily="34" charset="0"/>
              <a:buChar char="•"/>
            </a:pPr>
            <a:endParaRPr lang="he-IL" sz="2000" dirty="0">
              <a:latin typeface="Arial"/>
              <a:ea typeface="Arial"/>
              <a:cs typeface="Arial"/>
              <a:sym typeface="Arial"/>
            </a:endParaRPr>
          </a:p>
          <a:p>
            <a:pPr marL="571500" lvl="1" indent="0" algn="r" rtl="1" fontAlgn="base">
              <a:lnSpc>
                <a:spcPct val="150000"/>
              </a:lnSpc>
              <a:spcBef>
                <a:spcPts val="0"/>
              </a:spcBef>
              <a:buNone/>
            </a:pPr>
            <a:endParaRPr lang="he-IL" sz="2000" dirty="0">
              <a:latin typeface="Arial"/>
              <a:ea typeface="Arial"/>
              <a:cs typeface="Arial"/>
              <a:sym typeface="Arial"/>
            </a:endParaRPr>
          </a:p>
          <a:p>
            <a:pPr marL="571500" lvl="1" indent="0" algn="r" rtl="1" fontAlgn="base">
              <a:lnSpc>
                <a:spcPct val="150000"/>
              </a:lnSpc>
              <a:spcBef>
                <a:spcPts val="0"/>
              </a:spcBef>
              <a:buNone/>
            </a:pPr>
            <a:endParaRPr lang="he-IL" sz="2000" dirty="0">
              <a:latin typeface="Arial"/>
              <a:ea typeface="Arial"/>
              <a:cs typeface="Arial"/>
              <a:sym typeface="Arial"/>
            </a:endParaRPr>
          </a:p>
          <a:p>
            <a:pPr lvl="1" algn="r" rtl="1" fontAlgn="base">
              <a:lnSpc>
                <a:spcPct val="150000"/>
              </a:lnSpc>
              <a:spcBef>
                <a:spcPts val="0"/>
              </a:spcBef>
              <a:buFont typeface="Arial" panose="020B0604020202020204" pitchFamily="34" charset="0"/>
              <a:buChar char="•"/>
            </a:pPr>
            <a:endParaRPr lang="he-IL" sz="2000" dirty="0">
              <a:latin typeface="Arial"/>
              <a:ea typeface="Arial"/>
              <a:cs typeface="Arial"/>
              <a:sym typeface="Arial"/>
            </a:endParaRPr>
          </a:p>
          <a:p>
            <a:pPr lvl="1" algn="r" rtl="1" fontAlgn="base">
              <a:lnSpc>
                <a:spcPct val="150000"/>
              </a:lnSpc>
              <a:spcBef>
                <a:spcPts val="0"/>
              </a:spcBef>
              <a:buFont typeface="Arial" panose="020B0604020202020204" pitchFamily="34" charset="0"/>
              <a:buChar char="•"/>
            </a:pPr>
            <a:endParaRPr lang="en-US" sz="2000" dirty="0">
              <a:solidFill>
                <a:srgbClr val="222222"/>
              </a:solidFill>
              <a:latin typeface="Gisha (Body)"/>
            </a:endParaRPr>
          </a:p>
          <a:p>
            <a:pPr marL="0" lvl="0" indent="0" algn="r" rtl="1">
              <a:spcBef>
                <a:spcPts val="1000"/>
              </a:spcBef>
              <a:spcAft>
                <a:spcPts val="0"/>
              </a:spcAft>
              <a:buSzPct val="100000"/>
              <a:buNone/>
            </a:pPr>
            <a:endParaRPr dirty="0"/>
          </a:p>
        </p:txBody>
      </p:sp>
      <p:pic>
        <p:nvPicPr>
          <p:cNvPr id="2" name="server_tests">
            <a:hlinkClick r:id="" action="ppaction://media"/>
            <a:extLst>
              <a:ext uri="{FF2B5EF4-FFF2-40B4-BE49-F238E27FC236}">
                <a16:creationId xmlns:a16="http://schemas.microsoft.com/office/drawing/2014/main" id="{750AE598-CAFD-43EF-75EE-D1C68CE21E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8247" y="1577084"/>
            <a:ext cx="4837753" cy="4883781"/>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4"/>
          <p:cNvSpPr txBox="1">
            <a:spLocks noGrp="1"/>
          </p:cNvSpPr>
          <p:nvPr>
            <p:ph type="title"/>
          </p:nvPr>
        </p:nvSpPr>
        <p:spPr>
          <a:xfrm>
            <a:off x="1987466" y="258350"/>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Testing method - Client</a:t>
            </a:r>
            <a:endParaRPr dirty="0"/>
          </a:p>
        </p:txBody>
      </p:sp>
      <p:sp>
        <p:nvSpPr>
          <p:cNvPr id="5" name="Google Shape;280;p15">
            <a:extLst>
              <a:ext uri="{FF2B5EF4-FFF2-40B4-BE49-F238E27FC236}">
                <a16:creationId xmlns:a16="http://schemas.microsoft.com/office/drawing/2014/main" id="{2034F04D-188B-8BBF-97E7-921044E8AD0A}"/>
              </a:ext>
            </a:extLst>
          </p:cNvPr>
          <p:cNvSpPr txBox="1">
            <a:spLocks/>
          </p:cNvSpPr>
          <p:nvPr/>
        </p:nvSpPr>
        <p:spPr>
          <a:xfrm>
            <a:off x="7732057" y="1680596"/>
            <a:ext cx="4102781" cy="4608826"/>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00000"/>
              </a:lnSpc>
              <a:spcBef>
                <a:spcPts val="1000"/>
              </a:spcBef>
              <a:spcAft>
                <a:spcPts val="0"/>
              </a:spcAft>
              <a:buClr>
                <a:schemeClr val="accent1"/>
              </a:buClr>
              <a:buSzPts val="180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42900" algn="l" rtl="0">
              <a:lnSpc>
                <a:spcPct val="100000"/>
              </a:lnSpc>
              <a:spcBef>
                <a:spcPts val="1000"/>
              </a:spcBef>
              <a:spcAft>
                <a:spcPts val="0"/>
              </a:spcAft>
              <a:buClr>
                <a:schemeClr val="accent1"/>
              </a:buClr>
              <a:buSzPts val="180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42900" algn="l" rtl="0">
              <a:lnSpc>
                <a:spcPct val="100000"/>
              </a:lnSpc>
              <a:spcBef>
                <a:spcPts val="1000"/>
              </a:spcBef>
              <a:spcAft>
                <a:spcPts val="0"/>
              </a:spcAft>
              <a:buClr>
                <a:schemeClr val="accent1"/>
              </a:buClr>
              <a:buSzPts val="180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42900" algn="l" rtl="0">
              <a:lnSpc>
                <a:spcPct val="100000"/>
              </a:lnSpc>
              <a:spcBef>
                <a:spcPts val="1000"/>
              </a:spcBef>
              <a:spcAft>
                <a:spcPts val="0"/>
              </a:spcAft>
              <a:buClr>
                <a:schemeClr val="accent1"/>
              </a:buClr>
              <a:buSzPts val="180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pPr marL="571500" lvl="1" indent="0" algn="r" rtl="1" fontAlgn="base">
              <a:lnSpc>
                <a:spcPct val="150000"/>
              </a:lnSpc>
              <a:spcBef>
                <a:spcPts val="0"/>
              </a:spcBef>
              <a:buFont typeface="Noto Sans Symbols"/>
              <a:buNone/>
            </a:pPr>
            <a:r>
              <a:rPr lang="he-IL" sz="2000" dirty="0">
                <a:solidFill>
                  <a:srgbClr val="222222"/>
                </a:solidFill>
                <a:latin typeface="Gisha (Body)"/>
              </a:rPr>
              <a:t>הטסטים ב </a:t>
            </a:r>
            <a:r>
              <a:rPr lang="en-US" sz="2000" dirty="0">
                <a:solidFill>
                  <a:srgbClr val="222222"/>
                </a:solidFill>
                <a:latin typeface="Gisha (Body)"/>
              </a:rPr>
              <a:t>Client</a:t>
            </a:r>
            <a:r>
              <a:rPr lang="he-IL" sz="2000" dirty="0">
                <a:solidFill>
                  <a:srgbClr val="222222"/>
                </a:solidFill>
                <a:latin typeface="Gisha (Body)"/>
              </a:rPr>
              <a:t> נכתבו על בסיס </a:t>
            </a:r>
            <a:r>
              <a:rPr lang="en-US" sz="2000" dirty="0">
                <a:solidFill>
                  <a:srgbClr val="222222"/>
                </a:solidFill>
                <a:latin typeface="Gisha (Body)"/>
              </a:rPr>
              <a:t>Jest Framework</a:t>
            </a:r>
            <a:r>
              <a:rPr lang="he-IL" sz="2000" dirty="0">
                <a:solidFill>
                  <a:srgbClr val="222222"/>
                </a:solidFill>
                <a:latin typeface="Gisha (Body)"/>
              </a:rPr>
              <a:t>.</a:t>
            </a:r>
          </a:p>
          <a:p>
            <a:pPr marL="571500" lvl="1" indent="0" algn="r" rtl="1" fontAlgn="base">
              <a:lnSpc>
                <a:spcPct val="150000"/>
              </a:lnSpc>
              <a:spcBef>
                <a:spcPts val="0"/>
              </a:spcBef>
              <a:buFont typeface="Noto Sans Symbols"/>
              <a:buNone/>
            </a:pPr>
            <a:r>
              <a:rPr lang="he-IL" sz="2000" dirty="0">
                <a:latin typeface="Arial"/>
                <a:ea typeface="Arial"/>
                <a:cs typeface="Arial"/>
                <a:sym typeface="Arial"/>
              </a:rPr>
              <a:t>במהלך הרצת הטסטים נבדק:</a:t>
            </a:r>
          </a:p>
          <a:p>
            <a:pPr lvl="1" algn="r" rtl="1" fontAlgn="base">
              <a:lnSpc>
                <a:spcPct val="150000"/>
              </a:lnSpc>
              <a:spcBef>
                <a:spcPts val="0"/>
              </a:spcBef>
              <a:buFont typeface="Arial" panose="020B0604020202020204" pitchFamily="34" charset="0"/>
              <a:buChar char="•"/>
            </a:pPr>
            <a:r>
              <a:rPr lang="he-IL" sz="2000" dirty="0">
                <a:latin typeface="Arial"/>
                <a:ea typeface="Arial"/>
                <a:cs typeface="Arial"/>
                <a:sym typeface="Arial"/>
              </a:rPr>
              <a:t>קריאות ה </a:t>
            </a:r>
            <a:r>
              <a:rPr lang="en-US" sz="2000" dirty="0">
                <a:latin typeface="Arial"/>
                <a:ea typeface="Arial"/>
                <a:cs typeface="Arial"/>
                <a:sym typeface="Arial"/>
              </a:rPr>
              <a:t>API</a:t>
            </a:r>
            <a:r>
              <a:rPr lang="he-IL" sz="2000" dirty="0">
                <a:latin typeface="Arial"/>
                <a:ea typeface="Arial"/>
                <a:cs typeface="Arial"/>
                <a:sym typeface="Arial"/>
              </a:rPr>
              <a:t> של ה </a:t>
            </a:r>
            <a:r>
              <a:rPr lang="en-US" sz="2000" dirty="0">
                <a:latin typeface="Arial"/>
                <a:ea typeface="Arial"/>
                <a:cs typeface="Arial"/>
                <a:sym typeface="Arial"/>
              </a:rPr>
              <a:t>Client</a:t>
            </a:r>
            <a:r>
              <a:rPr lang="he-IL" sz="2000" dirty="0">
                <a:latin typeface="Arial"/>
                <a:ea typeface="Arial"/>
                <a:cs typeface="Arial"/>
                <a:sym typeface="Arial"/>
              </a:rPr>
              <a:t> – במטרה לבדוק נכונות של הפונקציונליות ב</a:t>
            </a:r>
            <a:r>
              <a:rPr lang="en-US" sz="2000" dirty="0">
                <a:latin typeface="Arial"/>
                <a:ea typeface="Arial"/>
                <a:cs typeface="Arial"/>
                <a:sym typeface="Arial"/>
              </a:rPr>
              <a:t>client</a:t>
            </a:r>
            <a:r>
              <a:rPr lang="he-IL" sz="2000" dirty="0">
                <a:latin typeface="Arial"/>
                <a:ea typeface="Arial"/>
                <a:cs typeface="Arial"/>
                <a:sym typeface="Arial"/>
              </a:rPr>
              <a:t>.</a:t>
            </a:r>
          </a:p>
          <a:p>
            <a:pPr lvl="1" algn="r" rtl="1" fontAlgn="base">
              <a:lnSpc>
                <a:spcPct val="150000"/>
              </a:lnSpc>
              <a:spcBef>
                <a:spcPts val="0"/>
              </a:spcBef>
              <a:buFont typeface="Arial" panose="020B0604020202020204" pitchFamily="34" charset="0"/>
              <a:buChar char="•"/>
            </a:pPr>
            <a:r>
              <a:rPr lang="he-IL" sz="2000" dirty="0">
                <a:latin typeface="Arial"/>
                <a:ea typeface="Arial"/>
                <a:cs typeface="Arial"/>
                <a:sym typeface="Arial"/>
              </a:rPr>
              <a:t>קבלת שגיאות מהשרת ל</a:t>
            </a:r>
            <a:r>
              <a:rPr lang="en-US" sz="2000" dirty="0">
                <a:latin typeface="Arial"/>
                <a:ea typeface="Arial"/>
                <a:cs typeface="Arial"/>
                <a:sym typeface="Arial"/>
              </a:rPr>
              <a:t>Input</a:t>
            </a:r>
            <a:r>
              <a:rPr lang="he-IL" sz="2000" dirty="0">
                <a:latin typeface="Arial"/>
                <a:ea typeface="Arial"/>
                <a:cs typeface="Arial"/>
                <a:sym typeface="Arial"/>
              </a:rPr>
              <a:t> לא תקין.</a:t>
            </a:r>
          </a:p>
          <a:p>
            <a:pPr lvl="1" algn="r" rtl="1" fontAlgn="base">
              <a:lnSpc>
                <a:spcPct val="150000"/>
              </a:lnSpc>
              <a:spcBef>
                <a:spcPts val="0"/>
              </a:spcBef>
              <a:buFont typeface="Arial" panose="020B0604020202020204" pitchFamily="34" charset="0"/>
              <a:buChar char="•"/>
            </a:pPr>
            <a:r>
              <a:rPr lang="he-IL" sz="2000" dirty="0" err="1">
                <a:latin typeface="Arial"/>
                <a:ea typeface="Arial"/>
                <a:cs typeface="Arial"/>
                <a:sym typeface="Arial"/>
              </a:rPr>
              <a:t>הקומפוננטות</a:t>
            </a:r>
            <a:r>
              <a:rPr lang="he-IL" sz="2000" dirty="0">
                <a:latin typeface="Arial"/>
                <a:ea typeface="Arial"/>
                <a:cs typeface="Arial"/>
                <a:sym typeface="Arial"/>
              </a:rPr>
              <a:t> העיצוביות מבוססות </a:t>
            </a:r>
            <a:r>
              <a:rPr lang="en-US" sz="2000" dirty="0">
                <a:latin typeface="Arial"/>
                <a:ea typeface="Arial"/>
                <a:cs typeface="Arial"/>
                <a:sym typeface="Arial"/>
              </a:rPr>
              <a:t>React Native</a:t>
            </a:r>
            <a:r>
              <a:rPr lang="he-IL" sz="2000" dirty="0">
                <a:latin typeface="Arial"/>
                <a:ea typeface="Arial"/>
                <a:cs typeface="Arial"/>
                <a:sym typeface="Arial"/>
              </a:rPr>
              <a:t> ולכן לא ביצענו בדיקות ישירות, התמקדנו בפונקציונליות שלנו. </a:t>
            </a:r>
          </a:p>
          <a:p>
            <a:pPr lvl="1" algn="r" rtl="1" fontAlgn="base">
              <a:lnSpc>
                <a:spcPct val="150000"/>
              </a:lnSpc>
              <a:spcBef>
                <a:spcPts val="0"/>
              </a:spcBef>
              <a:buFont typeface="Arial" panose="020B0604020202020204" pitchFamily="34" charset="0"/>
              <a:buChar char="•"/>
            </a:pPr>
            <a:endParaRPr lang="he-IL" sz="2000" dirty="0">
              <a:latin typeface="Arial"/>
              <a:ea typeface="Arial"/>
              <a:cs typeface="Arial"/>
              <a:sym typeface="Arial"/>
            </a:endParaRPr>
          </a:p>
          <a:p>
            <a:pPr marL="571500" lvl="1" indent="0" algn="r" rtl="1" fontAlgn="base">
              <a:lnSpc>
                <a:spcPct val="150000"/>
              </a:lnSpc>
              <a:spcBef>
                <a:spcPts val="0"/>
              </a:spcBef>
              <a:buFont typeface="Noto Sans Symbols"/>
              <a:buNone/>
            </a:pPr>
            <a:endParaRPr lang="he-IL" sz="2000" dirty="0">
              <a:latin typeface="Arial"/>
              <a:ea typeface="Arial"/>
              <a:cs typeface="Arial"/>
              <a:sym typeface="Arial"/>
            </a:endParaRPr>
          </a:p>
          <a:p>
            <a:pPr marL="571500" lvl="1" indent="0" algn="r" rtl="1" fontAlgn="base">
              <a:lnSpc>
                <a:spcPct val="150000"/>
              </a:lnSpc>
              <a:spcBef>
                <a:spcPts val="0"/>
              </a:spcBef>
              <a:buFont typeface="Noto Sans Symbols"/>
              <a:buNone/>
            </a:pPr>
            <a:endParaRPr lang="he-IL" sz="2000" dirty="0">
              <a:latin typeface="Arial"/>
              <a:ea typeface="Arial"/>
              <a:cs typeface="Arial"/>
              <a:sym typeface="Arial"/>
            </a:endParaRPr>
          </a:p>
          <a:p>
            <a:pPr lvl="1" algn="r" rtl="1" fontAlgn="base">
              <a:lnSpc>
                <a:spcPct val="150000"/>
              </a:lnSpc>
              <a:spcBef>
                <a:spcPts val="0"/>
              </a:spcBef>
              <a:buFont typeface="Arial" panose="020B0604020202020204" pitchFamily="34" charset="0"/>
              <a:buChar char="•"/>
            </a:pPr>
            <a:endParaRPr lang="he-IL" sz="2000" dirty="0">
              <a:latin typeface="Arial"/>
              <a:ea typeface="Arial"/>
              <a:cs typeface="Arial"/>
              <a:sym typeface="Arial"/>
            </a:endParaRPr>
          </a:p>
          <a:p>
            <a:pPr lvl="1" algn="r" rtl="1" fontAlgn="base">
              <a:lnSpc>
                <a:spcPct val="150000"/>
              </a:lnSpc>
              <a:spcBef>
                <a:spcPts val="0"/>
              </a:spcBef>
              <a:buFont typeface="Arial" panose="020B0604020202020204" pitchFamily="34" charset="0"/>
              <a:buChar char="•"/>
            </a:pPr>
            <a:endParaRPr lang="he-IL" sz="2000" dirty="0">
              <a:solidFill>
                <a:srgbClr val="222222"/>
              </a:solidFill>
              <a:latin typeface="Gisha (Body)"/>
            </a:endParaRPr>
          </a:p>
          <a:p>
            <a:pPr marL="0" indent="0" algn="r" rtl="1">
              <a:buSzPct val="100000"/>
              <a:buFont typeface="Noto Sans Symbols"/>
              <a:buNone/>
            </a:pPr>
            <a:endParaRPr lang="he-IL" dirty="0"/>
          </a:p>
        </p:txBody>
      </p:sp>
      <p:pic>
        <p:nvPicPr>
          <p:cNvPr id="2" name="jest_tests">
            <a:hlinkClick r:id="" action="ppaction://media"/>
            <a:extLst>
              <a:ext uri="{FF2B5EF4-FFF2-40B4-BE49-F238E27FC236}">
                <a16:creationId xmlns:a16="http://schemas.microsoft.com/office/drawing/2014/main" id="{3F525DE7-B2A1-A17E-DD0E-10C5EBD8B1B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9208" y="1861412"/>
            <a:ext cx="6642144" cy="37362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g11bfee692d7_0_6"/>
          <p:cNvSpPr txBox="1">
            <a:spLocks noGrp="1"/>
          </p:cNvSpPr>
          <p:nvPr>
            <p:ph type="title"/>
          </p:nvPr>
        </p:nvSpPr>
        <p:spPr>
          <a:xfrm>
            <a:off x="1987466" y="258350"/>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Testing method - Client</a:t>
            </a:r>
            <a:endParaRPr dirty="0"/>
          </a:p>
        </p:txBody>
      </p:sp>
      <p:sp>
        <p:nvSpPr>
          <p:cNvPr id="99" name="Google Shape;99;g11bfee692d7_0_6"/>
          <p:cNvSpPr txBox="1">
            <a:spLocks noGrp="1"/>
          </p:cNvSpPr>
          <p:nvPr>
            <p:ph idx="1"/>
          </p:nvPr>
        </p:nvSpPr>
        <p:spPr>
          <a:xfrm>
            <a:off x="890610" y="1834896"/>
            <a:ext cx="11105400" cy="4665655"/>
          </a:xfrm>
          <a:prstGeom prst="rect">
            <a:avLst/>
          </a:prstGeom>
          <a:noFill/>
          <a:ln>
            <a:noFill/>
          </a:ln>
        </p:spPr>
        <p:txBody>
          <a:bodyPr spcFirstLastPara="1" wrap="square" lIns="91425" tIns="45700" rIns="91425" bIns="45700" anchor="t" anchorCtr="0">
            <a:normAutofit/>
          </a:bodyPr>
          <a:lstStyle/>
          <a:p>
            <a:pPr algn="r" rtl="1"/>
            <a:r>
              <a:rPr lang="he-IL" sz="2000" dirty="0"/>
              <a:t>בצד הלקוח השתמשנו ב</a:t>
            </a:r>
            <a:r>
              <a:rPr lang="en-US" sz="2000" dirty="0"/>
              <a:t>Jest Framework</a:t>
            </a:r>
            <a:r>
              <a:rPr lang="he-IL" sz="2000" dirty="0"/>
              <a:t> שהיא מסגרת בדיקות ל</a:t>
            </a:r>
            <a:r>
              <a:rPr lang="en-US" sz="2000" dirty="0"/>
              <a:t>JS</a:t>
            </a:r>
            <a:r>
              <a:rPr lang="he-IL" sz="2000" dirty="0"/>
              <a:t>. מסגרת זו מיועדת בעיקר לאפליקציות מבוססת </a:t>
            </a:r>
            <a:r>
              <a:rPr lang="en-US" sz="2000" dirty="0"/>
              <a:t>React</a:t>
            </a:r>
            <a:endParaRPr lang="he-IL" sz="2000" dirty="0"/>
          </a:p>
          <a:p>
            <a:pPr algn="r" rtl="1"/>
            <a:r>
              <a:rPr lang="he-IL" sz="2000" dirty="0"/>
              <a:t>בצד הלקוח ביצענו טסטים ל-</a:t>
            </a:r>
            <a:r>
              <a:rPr lang="en-US" sz="2000" dirty="0"/>
              <a:t>API</a:t>
            </a:r>
            <a:r>
              <a:rPr lang="he-IL" sz="2000" dirty="0"/>
              <a:t>, עשינו </a:t>
            </a:r>
            <a:r>
              <a:rPr lang="en-US" sz="2000" dirty="0"/>
              <a:t>Mock</a:t>
            </a:r>
            <a:r>
              <a:rPr lang="he-IL" sz="2000" dirty="0"/>
              <a:t> לקריאות </a:t>
            </a:r>
            <a:r>
              <a:rPr lang="en-US" sz="2000" dirty="0"/>
              <a:t>HTTP</a:t>
            </a:r>
            <a:r>
              <a:rPr lang="he-IL" sz="2000" dirty="0"/>
              <a:t> שונות לשרת ווידאנו שהתגובה של השרת היא כפי שציפינו.</a:t>
            </a:r>
          </a:p>
          <a:p>
            <a:pPr algn="r" rtl="1"/>
            <a:r>
              <a:rPr lang="he-IL" sz="2000" dirty="0"/>
              <a:t>לדוגמא בבדיקות הבאות</a:t>
            </a:r>
            <a:r>
              <a:rPr lang="en-US" sz="2000" dirty="0"/>
              <a:t> </a:t>
            </a:r>
            <a:r>
              <a:rPr lang="he-IL" sz="2000" dirty="0"/>
              <a:t>ביצענו </a:t>
            </a:r>
            <a:r>
              <a:rPr lang="en-US" sz="2000" dirty="0"/>
              <a:t>Mock</a:t>
            </a:r>
            <a:r>
              <a:rPr lang="he-IL" sz="2000" dirty="0"/>
              <a:t> של קריאות </a:t>
            </a:r>
            <a:r>
              <a:rPr lang="en-US" sz="2000" dirty="0"/>
              <a:t>HTTP</a:t>
            </a:r>
            <a:r>
              <a:rPr lang="he-IL" sz="2000" dirty="0"/>
              <a:t> לשרת עבור התחברות, כל בקשה נשלחה עם מידע שונה. (כלומר פעם אחת בקשה להתחברות עם מידע תקין, בקשה להתחברות עבור משתמש לא קיים, בקשה להתחברות עם סיסמא לא נכונה וכדומה).</a:t>
            </a:r>
          </a:p>
          <a:p>
            <a:pPr marL="91441" indent="0" algn="r" rtl="1">
              <a:buSzPts val="1440"/>
              <a:buNone/>
            </a:pPr>
            <a:endParaRPr lang="he-IL" sz="2000" dirty="0">
              <a:solidFill>
                <a:schemeClr val="dk1"/>
              </a:solidFill>
            </a:endParaRPr>
          </a:p>
        </p:txBody>
      </p:sp>
      <p:pic>
        <p:nvPicPr>
          <p:cNvPr id="6" name="Picture 5" descr="Text&#10;&#10;Description automatically generated">
            <a:extLst>
              <a:ext uri="{FF2B5EF4-FFF2-40B4-BE49-F238E27FC236}">
                <a16:creationId xmlns:a16="http://schemas.microsoft.com/office/drawing/2014/main" id="{3BE5DA2C-CDDB-5D45-6FC7-51AE45A4D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11" y="4184805"/>
            <a:ext cx="5656494" cy="2315746"/>
          </a:xfrm>
          <a:prstGeom prst="rect">
            <a:avLst/>
          </a:prstGeom>
          <a:effectLst>
            <a:softEdge rad="63500"/>
          </a:effectLst>
        </p:spPr>
      </p:pic>
    </p:spTree>
    <p:extLst>
      <p:ext uri="{BB962C8B-B14F-4D97-AF65-F5344CB8AC3E}">
        <p14:creationId xmlns:p14="http://schemas.microsoft.com/office/powerpoint/2010/main" val="209226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1bfee692d7_0_6"/>
          <p:cNvSpPr txBox="1">
            <a:spLocks noGrp="1"/>
          </p:cNvSpPr>
          <p:nvPr>
            <p:ph type="title"/>
          </p:nvPr>
        </p:nvSpPr>
        <p:spPr>
          <a:xfrm>
            <a:off x="1973165" y="288830"/>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Motivation</a:t>
            </a:r>
          </a:p>
        </p:txBody>
      </p:sp>
      <p:sp>
        <p:nvSpPr>
          <p:cNvPr id="99" name="Google Shape;99;g11bfee692d7_0_6"/>
          <p:cNvSpPr txBox="1">
            <a:spLocks noGrp="1"/>
          </p:cNvSpPr>
          <p:nvPr>
            <p:ph idx="1"/>
          </p:nvPr>
        </p:nvSpPr>
        <p:spPr>
          <a:xfrm>
            <a:off x="3448969" y="1355344"/>
            <a:ext cx="8199730" cy="4987584"/>
          </a:xfrm>
          <a:prstGeom prst="rect">
            <a:avLst/>
          </a:prstGeom>
          <a:noFill/>
          <a:ln>
            <a:noFill/>
          </a:ln>
        </p:spPr>
        <p:txBody>
          <a:bodyPr spcFirstLastPara="1" wrap="square" lIns="91425" tIns="45700" rIns="91425" bIns="45700" anchor="t" anchorCtr="0">
            <a:normAutofit fontScale="92500" lnSpcReduction="10000"/>
          </a:bodyPr>
          <a:lstStyle/>
          <a:p>
            <a:pPr marL="377191" indent="-285750" algn="r" rtl="1">
              <a:buSzPts val="1440"/>
            </a:pPr>
            <a:r>
              <a:rPr lang="he-IL" sz="2400" dirty="0">
                <a:solidFill>
                  <a:schemeClr val="dk1"/>
                </a:solidFill>
              </a:rPr>
              <a:t>הלקוחה שלנו: "קסם של אירוע"</a:t>
            </a:r>
          </a:p>
          <a:p>
            <a:pPr marL="91441" indent="0" algn="r" rtl="1">
              <a:buSzPts val="1440"/>
              <a:buNone/>
            </a:pPr>
            <a:endParaRPr lang="he-IL" sz="2400" dirty="0">
              <a:solidFill>
                <a:schemeClr val="dk1"/>
              </a:solidFill>
            </a:endParaRPr>
          </a:p>
          <a:p>
            <a:pPr marL="434341" algn="r" rtl="1">
              <a:buSzPts val="1440"/>
              <a:buFontTx/>
              <a:buChar char="-"/>
            </a:pPr>
            <a:r>
              <a:rPr lang="he-IL" sz="2400" dirty="0">
                <a:solidFill>
                  <a:schemeClr val="dk1"/>
                </a:solidFill>
              </a:rPr>
              <a:t>קסם מור, תושבת ראשון לציון, בעלת תואר בהנדסה תעשיה וניהול</a:t>
            </a:r>
          </a:p>
          <a:p>
            <a:pPr marL="434341" algn="r" rtl="1">
              <a:buSzPts val="1440"/>
              <a:buFontTx/>
              <a:buChar char="-"/>
            </a:pPr>
            <a:r>
              <a:rPr lang="he-IL" sz="2400" dirty="0">
                <a:solidFill>
                  <a:schemeClr val="dk1"/>
                </a:solidFill>
              </a:rPr>
              <a:t>מפיקת אירועים בתחילת דרכה</a:t>
            </a:r>
          </a:p>
          <a:p>
            <a:pPr marL="434341" algn="r" rtl="1">
              <a:buSzPts val="1440"/>
              <a:buFontTx/>
              <a:buChar char="-"/>
            </a:pPr>
            <a:r>
              <a:rPr lang="he-IL" sz="2400" dirty="0">
                <a:solidFill>
                  <a:schemeClr val="dk1"/>
                </a:solidFill>
              </a:rPr>
              <a:t>מתמקדת בעיקר בחתונות, בריתות, בר מצוות</a:t>
            </a:r>
          </a:p>
          <a:p>
            <a:pPr marL="434341" algn="r" rtl="1">
              <a:buSzPts val="1440"/>
              <a:buFontTx/>
              <a:buChar char="-"/>
            </a:pPr>
            <a:r>
              <a:rPr lang="he-IL" sz="2400" dirty="0">
                <a:solidFill>
                  <a:schemeClr val="dk1"/>
                </a:solidFill>
              </a:rPr>
              <a:t>לאחר התנסות במס אפליקציות הקיימות בשוק, קסם הגתה רעיון לאפליקציה שישלב את כל הצרכים שלה כמנהלת אירוע. </a:t>
            </a:r>
          </a:p>
          <a:p>
            <a:pPr marL="91441" indent="0" algn="r" rtl="1">
              <a:buSzPts val="1440"/>
              <a:buNone/>
            </a:pPr>
            <a:endParaRPr lang="he-IL" sz="2400" dirty="0">
              <a:solidFill>
                <a:schemeClr val="dk1"/>
              </a:solidFill>
            </a:endParaRPr>
          </a:p>
          <a:p>
            <a:pPr marL="434341" algn="r" rtl="1">
              <a:buSzPts val="1440"/>
            </a:pPr>
            <a:r>
              <a:rPr lang="he-IL" sz="2400" dirty="0">
                <a:solidFill>
                  <a:schemeClr val="dk1"/>
                </a:solidFill>
              </a:rPr>
              <a:t>מה קסם חלמה שיהיה באפליקציה שלה?</a:t>
            </a:r>
          </a:p>
          <a:p>
            <a:pPr marL="434341" algn="r" rtl="1">
              <a:buSzPts val="1440"/>
            </a:pPr>
            <a:r>
              <a:rPr lang="he-IL" sz="2400" dirty="0">
                <a:solidFill>
                  <a:schemeClr val="dk1"/>
                </a:solidFill>
              </a:rPr>
              <a:t>הלקוחה פנתה אלינו, הצלחנו לייצר ביחד איתה שיתוף פעולה עם מעצבת </a:t>
            </a:r>
            <a:r>
              <a:rPr lang="en-US" sz="2400" dirty="0">
                <a:solidFill>
                  <a:schemeClr val="dk1"/>
                </a:solidFill>
              </a:rPr>
              <a:t>UX/UI</a:t>
            </a:r>
            <a:r>
              <a:rPr lang="he-IL" sz="2400" dirty="0">
                <a:solidFill>
                  <a:schemeClr val="dk1"/>
                </a:solidFill>
              </a:rPr>
              <a:t> ויצאנו לדרך</a:t>
            </a:r>
          </a:p>
          <a:p>
            <a:pPr marL="434341" algn="r" rtl="1">
              <a:buSzPts val="1440"/>
            </a:pPr>
            <a:r>
              <a:rPr lang="he-IL" sz="2400" dirty="0">
                <a:solidFill>
                  <a:schemeClr val="dk1"/>
                </a:solidFill>
              </a:rPr>
              <a:t>ניתן קפיצה קטנה לסוף – קסם מנהלת אירוע עם האבטיפוס שהוצאנו </a:t>
            </a:r>
          </a:p>
          <a:p>
            <a:pPr marL="434341" algn="r" rtl="1">
              <a:buSzPts val="1440"/>
              <a:buFontTx/>
              <a:buChar char="-"/>
            </a:pPr>
            <a:endParaRPr lang="he-IL" sz="2400" dirty="0">
              <a:solidFill>
                <a:schemeClr val="dk1"/>
              </a:solidFill>
            </a:endParaRPr>
          </a:p>
          <a:p>
            <a:pPr marL="91441" indent="0" algn="r" rtl="1">
              <a:buSzPts val="1440"/>
              <a:buNone/>
            </a:pPr>
            <a:endParaRPr lang="he-IL" sz="2400" dirty="0">
              <a:solidFill>
                <a:schemeClr val="dk1"/>
              </a:solidFill>
            </a:endParaRPr>
          </a:p>
        </p:txBody>
      </p:sp>
      <p:pic>
        <p:nvPicPr>
          <p:cNvPr id="3" name="Picture 2">
            <a:extLst>
              <a:ext uri="{FF2B5EF4-FFF2-40B4-BE49-F238E27FC236}">
                <a16:creationId xmlns:a16="http://schemas.microsoft.com/office/drawing/2014/main" id="{E08619B3-F0A9-61EE-FC49-B6350E45C79A}"/>
              </a:ext>
            </a:extLst>
          </p:cNvPr>
          <p:cNvPicPr>
            <a:picLocks noChangeAspect="1"/>
          </p:cNvPicPr>
          <p:nvPr/>
        </p:nvPicPr>
        <p:blipFill>
          <a:blip r:embed="rId5"/>
          <a:stretch>
            <a:fillRect/>
          </a:stretch>
        </p:blipFill>
        <p:spPr>
          <a:xfrm>
            <a:off x="1108869" y="1299281"/>
            <a:ext cx="2461049" cy="2431867"/>
          </a:xfrm>
          <a:prstGeom prst="rect">
            <a:avLst/>
          </a:prstGeom>
          <a:ln>
            <a:noFill/>
          </a:ln>
          <a:effectLst>
            <a:softEdge rad="508000"/>
          </a:effectLst>
        </p:spPr>
      </p:pic>
      <p:pic>
        <p:nvPicPr>
          <p:cNvPr id="4" name="kesem_bar">
            <a:hlinkClick r:id="" action="ppaction://media"/>
            <a:extLst>
              <a:ext uri="{FF2B5EF4-FFF2-40B4-BE49-F238E27FC236}">
                <a16:creationId xmlns:a16="http://schemas.microsoft.com/office/drawing/2014/main" id="{2A4A571F-D471-B80B-444D-E701276A1F2D}"/>
              </a:ext>
            </a:extLst>
          </p:cNvPr>
          <p:cNvPicPr>
            <a:picLocks noChangeAspect="1"/>
          </p:cNvPicPr>
          <p:nvPr>
            <a:videoFile r:link="rId2"/>
            <p:extLst>
              <p:ext uri="{DAA4B4D4-6D71-4841-9C94-3DE7FCFB9230}">
                <p14:media xmlns:p14="http://schemas.microsoft.com/office/powerpoint/2010/main" r:embed="rId1"/>
              </p:ext>
            </p:extLst>
          </p:nvPr>
        </p:nvPicPr>
        <p:blipFill>
          <a:blip r:embed="rId6">
            <a:lum/>
          </a:blip>
          <a:stretch>
            <a:fillRect/>
          </a:stretch>
        </p:blipFill>
        <p:spPr>
          <a:xfrm>
            <a:off x="1108869" y="1554951"/>
            <a:ext cx="2340100" cy="4133770"/>
          </a:xfrm>
          <a:prstGeom prst="rect">
            <a:avLst/>
          </a:prstGeom>
          <a:ln>
            <a:noFill/>
          </a:ln>
          <a:effectLst>
            <a:softEdge rad="112500"/>
          </a:effectLst>
        </p:spPr>
      </p:pic>
    </p:spTree>
    <p:extLst>
      <p:ext uri="{BB962C8B-B14F-4D97-AF65-F5344CB8AC3E}">
        <p14:creationId xmlns:p14="http://schemas.microsoft.com/office/powerpoint/2010/main" val="2147885914"/>
      </p:ext>
    </p:extLst>
  </p:cSld>
  <p:clrMapOvr>
    <a:masterClrMapping/>
  </p:clrMapOvr>
  <mc:AlternateContent xmlns:mc="http://schemas.openxmlformats.org/markup-compatibility/2006" xmlns:p14="http://schemas.microsoft.com/office/powerpoint/2010/main">
    <mc:Choice Requires="p14">
      <p:transition p14:dur="0" advClick="0" advTm="20000"/>
    </mc:Choice>
    <mc:Fallback xmlns="">
      <p:transition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60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60000"/>
                            </p:stCondLst>
                            <p:childTnLst>
                              <p:par>
                                <p:cTn id="8" presetID="1" presetClass="mediacall" presetSubtype="0" fill="hold" nodeType="afterEffect">
                                  <p:stCondLst>
                                    <p:cond delay="0"/>
                                  </p:stCondLst>
                                  <p:childTnLst>
                                    <p:cmd type="call" cmd="playFrom(0.0)">
                                      <p:cBhvr>
                                        <p:cTn id="9" dur="130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g11bfee692d7_0_6"/>
          <p:cNvSpPr txBox="1">
            <a:spLocks noGrp="1"/>
          </p:cNvSpPr>
          <p:nvPr>
            <p:ph type="title"/>
          </p:nvPr>
        </p:nvSpPr>
        <p:spPr>
          <a:xfrm>
            <a:off x="1912205" y="296194"/>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Testing method - Server</a:t>
            </a:r>
            <a:endParaRPr dirty="0"/>
          </a:p>
        </p:txBody>
      </p:sp>
      <p:sp>
        <p:nvSpPr>
          <p:cNvPr id="99" name="Google Shape;99;g11bfee692d7_0_6"/>
          <p:cNvSpPr txBox="1">
            <a:spLocks noGrp="1"/>
          </p:cNvSpPr>
          <p:nvPr>
            <p:ph idx="1"/>
          </p:nvPr>
        </p:nvSpPr>
        <p:spPr>
          <a:xfrm>
            <a:off x="890610" y="1341120"/>
            <a:ext cx="11105400" cy="2994119"/>
          </a:xfrm>
          <a:prstGeom prst="rect">
            <a:avLst/>
          </a:prstGeom>
          <a:noFill/>
          <a:ln>
            <a:noFill/>
          </a:ln>
        </p:spPr>
        <p:txBody>
          <a:bodyPr spcFirstLastPara="1" wrap="square" lIns="91425" tIns="45700" rIns="91425" bIns="45700" anchor="t" anchorCtr="0">
            <a:normAutofit fontScale="70000" lnSpcReduction="20000"/>
          </a:bodyPr>
          <a:lstStyle/>
          <a:p>
            <a:pPr algn="r" rtl="1"/>
            <a:r>
              <a:rPr lang="he-IL" sz="2000" dirty="0">
                <a:latin typeface="Gisha (Body)"/>
              </a:rPr>
              <a:t>בצד השרת השתמשנו ב</a:t>
            </a:r>
            <a:r>
              <a:rPr lang="en-US" sz="2000" dirty="0">
                <a:latin typeface="Gisha (Body)"/>
              </a:rPr>
              <a:t>rest framework</a:t>
            </a:r>
            <a:r>
              <a:rPr lang="he-IL" sz="2000" dirty="0">
                <a:latin typeface="Gisha (Body)"/>
              </a:rPr>
              <a:t> של </a:t>
            </a:r>
            <a:r>
              <a:rPr lang="en-US" sz="2000" dirty="0">
                <a:latin typeface="Gisha (Body)"/>
              </a:rPr>
              <a:t>Django</a:t>
            </a:r>
            <a:r>
              <a:rPr lang="he-IL" sz="2000" dirty="0">
                <a:latin typeface="Gisha (Body)"/>
              </a:rPr>
              <a:t> שכוללת כמה מחלקות שמרחיבות את מסגרת הבדיקות הקיימת של </a:t>
            </a:r>
            <a:r>
              <a:rPr lang="en-US" sz="2000" dirty="0">
                <a:latin typeface="Gisha (Body)"/>
              </a:rPr>
              <a:t>Django</a:t>
            </a:r>
          </a:p>
          <a:p>
            <a:pPr algn="r" rtl="1"/>
            <a:r>
              <a:rPr lang="he-IL" sz="2000" dirty="0">
                <a:latin typeface="Gisha (Body)"/>
              </a:rPr>
              <a:t>במהלך הרצת הטסטים נוצר </a:t>
            </a:r>
            <a:r>
              <a:rPr lang="en-US" sz="2000" dirty="0">
                <a:latin typeface="Gisha (Body)"/>
              </a:rPr>
              <a:t>DB</a:t>
            </a:r>
            <a:r>
              <a:rPr lang="he-IL" sz="2000" dirty="0">
                <a:latin typeface="Gisha (Body)"/>
              </a:rPr>
              <a:t> ייחודי לטסטים, במטרה לא לפגוע ב</a:t>
            </a:r>
            <a:r>
              <a:rPr lang="en-US" sz="2000" dirty="0">
                <a:latin typeface="Gisha (Body)"/>
              </a:rPr>
              <a:t>Data</a:t>
            </a:r>
            <a:r>
              <a:rPr lang="he-IL" sz="2000" dirty="0">
                <a:latin typeface="Gisha (Body)"/>
              </a:rPr>
              <a:t> ב</a:t>
            </a:r>
            <a:r>
              <a:rPr lang="en-US" sz="2000" dirty="0">
                <a:latin typeface="Gisha (Body)"/>
              </a:rPr>
              <a:t>Production</a:t>
            </a:r>
            <a:r>
              <a:rPr lang="he-IL" sz="2000" dirty="0">
                <a:latin typeface="Gisha (Body)"/>
              </a:rPr>
              <a:t>, בסוף הרצת הטסטים ה-</a:t>
            </a:r>
            <a:r>
              <a:rPr lang="en-US" sz="2000" dirty="0">
                <a:latin typeface="Gisha (Body)"/>
              </a:rPr>
              <a:t>DB</a:t>
            </a:r>
            <a:r>
              <a:rPr lang="he-IL" sz="2000" dirty="0">
                <a:latin typeface="Gisha (Body)"/>
              </a:rPr>
              <a:t> נמחק. </a:t>
            </a:r>
          </a:p>
          <a:p>
            <a:pPr algn="r" rtl="1"/>
            <a:r>
              <a:rPr lang="en-US" sz="2000" dirty="0">
                <a:latin typeface="Gisha (Body)"/>
              </a:rPr>
              <a:t>Integration tests</a:t>
            </a:r>
            <a:r>
              <a:rPr lang="he-IL" sz="2000" dirty="0">
                <a:latin typeface="Gisha (Body)"/>
              </a:rPr>
              <a:t> - בדקנו תהליכים ופעולות בשרת מקצה לקצה. עשינו זאת על ידי קריאות </a:t>
            </a:r>
            <a:r>
              <a:rPr lang="en-US" sz="2000" dirty="0">
                <a:latin typeface="Gisha (Body)"/>
              </a:rPr>
              <a:t>HTTP</a:t>
            </a:r>
            <a:r>
              <a:rPr lang="he-IL" sz="2000" dirty="0">
                <a:latin typeface="Gisha (Body)"/>
              </a:rPr>
              <a:t> שונות ווידאנו שה-</a:t>
            </a:r>
            <a:r>
              <a:rPr lang="en-US" sz="2000" dirty="0">
                <a:latin typeface="Gisha (Body)"/>
              </a:rPr>
              <a:t>HTTP Response</a:t>
            </a:r>
            <a:r>
              <a:rPr lang="he-IL" sz="2000" dirty="0">
                <a:latin typeface="Gisha (Body)"/>
              </a:rPr>
              <a:t> היא כפי שציפינו. בסוף כל </a:t>
            </a:r>
            <a:r>
              <a:rPr lang="en-US" sz="2000" dirty="0">
                <a:latin typeface="Gisha (Body)"/>
              </a:rPr>
              <a:t>Test</a:t>
            </a:r>
            <a:r>
              <a:rPr lang="he-IL" sz="2000" dirty="0">
                <a:latin typeface="Gisha (Body)"/>
              </a:rPr>
              <a:t>, בודקים שהרשומה הרלוונטית ב- </a:t>
            </a:r>
            <a:r>
              <a:rPr lang="en-US" sz="2000" dirty="0">
                <a:latin typeface="Gisha (Body)"/>
              </a:rPr>
              <a:t>DB</a:t>
            </a:r>
            <a:r>
              <a:rPr lang="he-IL" sz="2000" dirty="0">
                <a:latin typeface="Gisha (Body)"/>
              </a:rPr>
              <a:t> התעדכנה כפי שציפינו.</a:t>
            </a:r>
          </a:p>
          <a:p>
            <a:pPr algn="r" rtl="1"/>
            <a:r>
              <a:rPr lang="en-US" sz="2000" dirty="0">
                <a:latin typeface="Gisha (Body)"/>
              </a:rPr>
              <a:t>Unit tests</a:t>
            </a:r>
            <a:r>
              <a:rPr lang="he-IL" sz="2000" dirty="0">
                <a:latin typeface="Gisha (Body)"/>
              </a:rPr>
              <a:t> - יצירת האובייקטים ב-</a:t>
            </a:r>
            <a:r>
              <a:rPr lang="en-US" sz="2000" dirty="0">
                <a:latin typeface="Gisha (Body)"/>
              </a:rPr>
              <a:t>Django</a:t>
            </a:r>
            <a:r>
              <a:rPr lang="he-IL" sz="2000" dirty="0">
                <a:latin typeface="Gisha (Body)"/>
              </a:rPr>
              <a:t> – עבור כל מחלקה (מקושרת ל</a:t>
            </a:r>
            <a:r>
              <a:rPr lang="en-US" sz="2000" dirty="0">
                <a:latin typeface="Gisha (Body)"/>
              </a:rPr>
              <a:t>Entity</a:t>
            </a:r>
            <a:r>
              <a:rPr lang="he-IL" sz="2000" dirty="0">
                <a:latin typeface="Gisha (Body)"/>
              </a:rPr>
              <a:t> ב-</a:t>
            </a:r>
            <a:r>
              <a:rPr lang="en-US" sz="2000" dirty="0">
                <a:latin typeface="Gisha (Body)"/>
              </a:rPr>
              <a:t>DB</a:t>
            </a:r>
            <a:r>
              <a:rPr lang="he-IL" sz="2000" dirty="0">
                <a:latin typeface="Gisha (Body)"/>
              </a:rPr>
              <a:t>) יצרנו אובייקטים שונים ווידאנו שהאובייקטים נוצרו כמו שצריך.</a:t>
            </a:r>
          </a:p>
          <a:p>
            <a:pPr algn="r" rtl="1"/>
            <a:r>
              <a:rPr lang="en-US" sz="2000" dirty="0">
                <a:latin typeface="Gisha (Body)"/>
              </a:rPr>
              <a:t>CI/CD tests</a:t>
            </a:r>
            <a:r>
              <a:rPr lang="he-IL" sz="2000" dirty="0">
                <a:latin typeface="Gisha (Body)"/>
              </a:rPr>
              <a:t> – קיים </a:t>
            </a:r>
            <a:r>
              <a:rPr lang="en-US" sz="2000" dirty="0">
                <a:latin typeface="Gisha (Body)"/>
              </a:rPr>
              <a:t>pipeline</a:t>
            </a:r>
            <a:r>
              <a:rPr lang="he-IL" sz="2000" dirty="0">
                <a:latin typeface="Gisha (Body)"/>
              </a:rPr>
              <a:t> ב</a:t>
            </a:r>
            <a:r>
              <a:rPr lang="en-US" sz="2000" dirty="0" err="1">
                <a:latin typeface="Gisha (Body)"/>
              </a:rPr>
              <a:t>Github</a:t>
            </a:r>
            <a:r>
              <a:rPr lang="he-IL" sz="2000" dirty="0">
                <a:latin typeface="Gisha (Body)"/>
              </a:rPr>
              <a:t>, בכל </a:t>
            </a:r>
            <a:r>
              <a:rPr lang="en-US" sz="2000" dirty="0">
                <a:latin typeface="Gisha (Body)"/>
              </a:rPr>
              <a:t>push</a:t>
            </a:r>
            <a:r>
              <a:rPr lang="he-IL" sz="2000" dirty="0">
                <a:latin typeface="Gisha (Body)"/>
              </a:rPr>
              <a:t> שמתבצע, לפני ה</a:t>
            </a:r>
            <a:r>
              <a:rPr lang="en-US" sz="2000" dirty="0">
                <a:latin typeface="Gisha (Body)"/>
              </a:rPr>
              <a:t>merge</a:t>
            </a:r>
            <a:r>
              <a:rPr lang="he-IL" sz="2000" dirty="0">
                <a:latin typeface="Gisha (Body)"/>
              </a:rPr>
              <a:t> ל-</a:t>
            </a:r>
            <a:r>
              <a:rPr lang="en-US" sz="2000" dirty="0">
                <a:latin typeface="Gisha (Body)"/>
              </a:rPr>
              <a:t>main</a:t>
            </a:r>
            <a:r>
              <a:rPr lang="he-IL" sz="2000" dirty="0">
                <a:latin typeface="Gisha (Body)"/>
              </a:rPr>
              <a:t> – כל ה</a:t>
            </a:r>
            <a:r>
              <a:rPr lang="en-US" sz="2000" dirty="0">
                <a:latin typeface="Gisha (Body)"/>
              </a:rPr>
              <a:t>integration tests</a:t>
            </a:r>
            <a:r>
              <a:rPr lang="he-IL" sz="2000" dirty="0">
                <a:latin typeface="Gisha (Body)"/>
              </a:rPr>
              <a:t> רצים באופן אוטומטי ובהנחה שעוברים מתקבל אישור לשלב את הגרסה החדשה.</a:t>
            </a:r>
          </a:p>
          <a:p>
            <a:pPr algn="r" rtl="1"/>
            <a:r>
              <a:rPr lang="he-IL" sz="2000" dirty="0">
                <a:latin typeface="Gisha (Body)"/>
              </a:rPr>
              <a:t>לדוגמא - בבדיקות הבאות</a:t>
            </a:r>
            <a:r>
              <a:rPr lang="en-US" sz="2000" dirty="0">
                <a:latin typeface="Gisha (Body)"/>
              </a:rPr>
              <a:t> </a:t>
            </a:r>
            <a:r>
              <a:rPr lang="he-IL" sz="2000" dirty="0">
                <a:latin typeface="Gisha (Body)"/>
              </a:rPr>
              <a:t>ביצענו קריאות </a:t>
            </a:r>
            <a:r>
              <a:rPr lang="en-US" sz="2000" dirty="0">
                <a:latin typeface="Gisha (Body)"/>
              </a:rPr>
              <a:t>HTTP</a:t>
            </a:r>
            <a:r>
              <a:rPr lang="he-IL" sz="2000" dirty="0">
                <a:latin typeface="Gisha (Body)"/>
              </a:rPr>
              <a:t> לשרת עבור יצירת אירוע. יצרנו משתמש, התחברנו למערכת. לאחר מכן ביצענו בדיקות ליצירת אירוע.</a:t>
            </a:r>
          </a:p>
          <a:p>
            <a:pPr marL="457200" lvl="1" indent="0" algn="r" rtl="1">
              <a:buNone/>
            </a:pPr>
            <a:r>
              <a:rPr lang="he-IL" sz="1800" dirty="0">
                <a:latin typeface="Gisha (Body)"/>
              </a:rPr>
              <a:t>1. שלחנו בקשה עם מידע תקין ווידאנו שה-</a:t>
            </a:r>
            <a:r>
              <a:rPr lang="en-US" sz="1800" dirty="0">
                <a:latin typeface="Gisha (Body)"/>
              </a:rPr>
              <a:t>HTTP response</a:t>
            </a:r>
            <a:r>
              <a:rPr lang="he-IL" sz="1800" dirty="0">
                <a:latin typeface="Gisha (Body)"/>
              </a:rPr>
              <a:t> תקין, כמו גם ה</a:t>
            </a:r>
            <a:r>
              <a:rPr lang="en-US" sz="1800" dirty="0">
                <a:latin typeface="Gisha (Body)"/>
              </a:rPr>
              <a:t>DB</a:t>
            </a:r>
            <a:r>
              <a:rPr lang="he-IL" sz="1800" dirty="0">
                <a:latin typeface="Gisha (Body)"/>
              </a:rPr>
              <a:t>. </a:t>
            </a:r>
          </a:p>
          <a:p>
            <a:pPr marL="457200" lvl="1" indent="0" algn="r" rtl="1">
              <a:buNone/>
            </a:pPr>
            <a:r>
              <a:rPr lang="he-IL" sz="1800" dirty="0">
                <a:latin typeface="Gisha (Body)"/>
              </a:rPr>
              <a:t>2. שלחנו בקשה עבור יצירת אירוע עם פרטי משתמש לא תקין ווידאנו שה-</a:t>
            </a:r>
            <a:r>
              <a:rPr lang="en-US" sz="1800" dirty="0">
                <a:latin typeface="Gisha (Body)"/>
              </a:rPr>
              <a:t>HTTP response</a:t>
            </a:r>
            <a:r>
              <a:rPr lang="he-IL" sz="1800" dirty="0">
                <a:latin typeface="Gisha (Body)"/>
              </a:rPr>
              <a:t> הוא שגיאה. </a:t>
            </a:r>
          </a:p>
        </p:txBody>
      </p:sp>
      <p:pic>
        <p:nvPicPr>
          <p:cNvPr id="5" name="Picture 4">
            <a:extLst>
              <a:ext uri="{FF2B5EF4-FFF2-40B4-BE49-F238E27FC236}">
                <a16:creationId xmlns:a16="http://schemas.microsoft.com/office/drawing/2014/main" id="{C3B9186C-6186-8EB0-DEFB-3B90645AD19E}"/>
              </a:ext>
            </a:extLst>
          </p:cNvPr>
          <p:cNvPicPr>
            <a:picLocks noChangeAspect="1"/>
          </p:cNvPicPr>
          <p:nvPr/>
        </p:nvPicPr>
        <p:blipFill>
          <a:blip r:embed="rId3"/>
          <a:stretch>
            <a:fillRect/>
          </a:stretch>
        </p:blipFill>
        <p:spPr>
          <a:xfrm>
            <a:off x="890610" y="4171756"/>
            <a:ext cx="4173003" cy="2390050"/>
          </a:xfrm>
          <a:prstGeom prst="rect">
            <a:avLst/>
          </a:prstGeom>
          <a:effectLst>
            <a:softEdge rad="38100"/>
          </a:effectLst>
        </p:spPr>
      </p:pic>
      <p:pic>
        <p:nvPicPr>
          <p:cNvPr id="7" name="Picture 6">
            <a:extLst>
              <a:ext uri="{FF2B5EF4-FFF2-40B4-BE49-F238E27FC236}">
                <a16:creationId xmlns:a16="http://schemas.microsoft.com/office/drawing/2014/main" id="{DB7EA2EA-240C-3EC4-6BAA-062673FA1779}"/>
              </a:ext>
            </a:extLst>
          </p:cNvPr>
          <p:cNvPicPr>
            <a:picLocks noChangeAspect="1"/>
          </p:cNvPicPr>
          <p:nvPr/>
        </p:nvPicPr>
        <p:blipFill>
          <a:blip r:embed="rId4"/>
          <a:stretch>
            <a:fillRect/>
          </a:stretch>
        </p:blipFill>
        <p:spPr>
          <a:xfrm>
            <a:off x="5735046" y="4275487"/>
            <a:ext cx="6087325" cy="2286319"/>
          </a:xfrm>
          <a:prstGeom prst="rect">
            <a:avLst/>
          </a:prstGeom>
          <a:effectLst>
            <a:softEdge rad="38100"/>
          </a:effectLst>
        </p:spPr>
      </p:pic>
    </p:spTree>
    <p:extLst>
      <p:ext uri="{BB962C8B-B14F-4D97-AF65-F5344CB8AC3E}">
        <p14:creationId xmlns:p14="http://schemas.microsoft.com/office/powerpoint/2010/main" val="1163559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1bfee692d7_0_6"/>
          <p:cNvSpPr txBox="1">
            <a:spLocks noGrp="1"/>
          </p:cNvSpPr>
          <p:nvPr>
            <p:ph type="title"/>
          </p:nvPr>
        </p:nvSpPr>
        <p:spPr>
          <a:xfrm>
            <a:off x="1769965" y="357449"/>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Open to changes and expansion</a:t>
            </a:r>
            <a:endParaRPr dirty="0"/>
          </a:p>
        </p:txBody>
      </p:sp>
      <p:sp>
        <p:nvSpPr>
          <p:cNvPr id="99" name="Google Shape;99;g11bfee692d7_0_6"/>
          <p:cNvSpPr txBox="1">
            <a:spLocks noGrp="1"/>
          </p:cNvSpPr>
          <p:nvPr>
            <p:ph idx="1"/>
          </p:nvPr>
        </p:nvSpPr>
        <p:spPr>
          <a:xfrm>
            <a:off x="745728" y="1346240"/>
            <a:ext cx="11105400" cy="2974830"/>
          </a:xfrm>
          <a:prstGeom prst="rect">
            <a:avLst/>
          </a:prstGeom>
          <a:noFill/>
          <a:ln>
            <a:noFill/>
          </a:ln>
        </p:spPr>
        <p:txBody>
          <a:bodyPr spcFirstLastPara="1" wrap="square" lIns="91425" tIns="45700" rIns="91425" bIns="45700" anchor="t" anchorCtr="0">
            <a:normAutofit/>
          </a:bodyPr>
          <a:lstStyle/>
          <a:p>
            <a:pPr marL="377191" indent="-285750" algn="r" rtl="1">
              <a:buSzPts val="1440"/>
            </a:pPr>
            <a:r>
              <a:rPr lang="he-IL" sz="2400" dirty="0">
                <a:solidFill>
                  <a:schemeClr val="dk1"/>
                </a:solidFill>
              </a:rPr>
              <a:t>בהמשך לעקרונות העיצוב והתכונה שתיארנו מקודם – </a:t>
            </a:r>
          </a:p>
          <a:p>
            <a:pPr marL="777241" lvl="1" algn="r" rtl="1">
              <a:buSzPts val="1440"/>
            </a:pPr>
            <a:r>
              <a:rPr lang="he-IL" sz="2200" dirty="0">
                <a:solidFill>
                  <a:schemeClr val="dk1"/>
                </a:solidFill>
              </a:rPr>
              <a:t>השתמשנו ב</a:t>
            </a:r>
            <a:r>
              <a:rPr lang="en-US" sz="2200" dirty="0">
                <a:solidFill>
                  <a:schemeClr val="dk1"/>
                </a:solidFill>
              </a:rPr>
              <a:t>Django</a:t>
            </a:r>
            <a:r>
              <a:rPr lang="he-IL" sz="2200" dirty="0">
                <a:solidFill>
                  <a:schemeClr val="dk1"/>
                </a:solidFill>
              </a:rPr>
              <a:t> (המאפשר להוסיף אפליקציות ואובייקטים ל-</a:t>
            </a:r>
            <a:r>
              <a:rPr lang="en-US" sz="2200" dirty="0">
                <a:solidFill>
                  <a:schemeClr val="dk1"/>
                </a:solidFill>
              </a:rPr>
              <a:t>DB</a:t>
            </a:r>
            <a:r>
              <a:rPr lang="he-IL" sz="2200" dirty="0">
                <a:solidFill>
                  <a:schemeClr val="dk1"/>
                </a:solidFill>
              </a:rPr>
              <a:t> בקלות)</a:t>
            </a:r>
          </a:p>
          <a:p>
            <a:pPr marL="777241" lvl="1" algn="r" rtl="1">
              <a:buSzPts val="1440"/>
            </a:pPr>
            <a:r>
              <a:rPr lang="he-IL" sz="2200" dirty="0">
                <a:solidFill>
                  <a:schemeClr val="dk1"/>
                </a:solidFill>
              </a:rPr>
              <a:t>יצרנו ספריית קומפוננטות ועיצוב בצד לקוח (המאפשר להוסיף עמודים וקומפוננטות חדשות, כדי לשמור על אחידות האפליקציה).</a:t>
            </a:r>
            <a:endParaRPr lang="he-IL" sz="2000" dirty="0">
              <a:solidFill>
                <a:schemeClr val="dk1"/>
              </a:solidFill>
            </a:endParaRPr>
          </a:p>
          <a:p>
            <a:pPr marL="777241" lvl="1" algn="r" rtl="1">
              <a:buSzPts val="1440"/>
            </a:pPr>
            <a:r>
              <a:rPr lang="he-IL" sz="2000" dirty="0">
                <a:solidFill>
                  <a:schemeClr val="dk1"/>
                </a:solidFill>
              </a:rPr>
              <a:t>לדוגמא: אפשר להוסיף </a:t>
            </a:r>
            <a:r>
              <a:rPr lang="en-US" sz="2000" dirty="0">
                <a:solidFill>
                  <a:schemeClr val="dk1"/>
                </a:solidFill>
              </a:rPr>
              <a:t>User</a:t>
            </a:r>
            <a:r>
              <a:rPr lang="he-IL" sz="2000" dirty="0">
                <a:solidFill>
                  <a:schemeClr val="dk1"/>
                </a:solidFill>
              </a:rPr>
              <a:t> של בעל אירוע או ספקים (כרגע יש מנהל אירוע), אפשר להוסיף </a:t>
            </a:r>
            <a:r>
              <a:rPr lang="en-US" sz="2000" dirty="0">
                <a:solidFill>
                  <a:schemeClr val="dk1"/>
                </a:solidFill>
              </a:rPr>
              <a:t>tasks</a:t>
            </a:r>
            <a:r>
              <a:rPr lang="he-IL" sz="2000" dirty="0">
                <a:solidFill>
                  <a:schemeClr val="dk1"/>
                </a:solidFill>
              </a:rPr>
              <a:t> (כרגע יש פגישות ואירועים), אפשר להוסיף תשלום בסליקה מתוך האפליקציה.</a:t>
            </a:r>
            <a:endParaRPr lang="he-IL" sz="2200" dirty="0">
              <a:solidFill>
                <a:schemeClr val="dk1"/>
              </a:solidFill>
            </a:endParaRPr>
          </a:p>
        </p:txBody>
      </p:sp>
      <p:sp>
        <p:nvSpPr>
          <p:cNvPr id="4" name="Google Shape;147;p4">
            <a:extLst>
              <a:ext uri="{FF2B5EF4-FFF2-40B4-BE49-F238E27FC236}">
                <a16:creationId xmlns:a16="http://schemas.microsoft.com/office/drawing/2014/main" id="{C16CD0C8-59A4-AC52-9BA9-5E70B391CD7A}"/>
              </a:ext>
            </a:extLst>
          </p:cNvPr>
          <p:cNvSpPr txBox="1">
            <a:spLocks/>
          </p:cNvSpPr>
          <p:nvPr/>
        </p:nvSpPr>
        <p:spPr>
          <a:xfrm>
            <a:off x="745728" y="990600"/>
            <a:ext cx="10960160" cy="1843055"/>
          </a:xfrm>
          <a:prstGeom prst="rect">
            <a:avLst/>
          </a:prstGeom>
          <a:noFill/>
          <a:ln>
            <a:noFill/>
          </a:ln>
        </p:spPr>
        <p:txBody>
          <a:bodyPr spcFirstLastPara="1" vert="horz" wrap="square" lIns="91425" tIns="45700" rIns="91425" bIns="45700" rtlCol="0" anchor="t" anchorCtr="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r" rtl="1">
              <a:buFont typeface="Wingdings 3" charset="2"/>
              <a:buNone/>
            </a:pPr>
            <a:endParaRPr lang="he-IL" sz="2000" dirty="0">
              <a:latin typeface="Gisha (Body)"/>
            </a:endParaRPr>
          </a:p>
          <a:p>
            <a:pPr algn="r" rtl="1"/>
            <a:r>
              <a:rPr lang="he-IL" sz="2000" dirty="0">
                <a:latin typeface="Gisha (Body)"/>
              </a:rPr>
              <a:t>מדריך למשתמש – על מנת להשלים את חווית הלקוח, יצרנו מדריך נוח ופשוט, בו יוכלו לקוחות חדשים להכיר את האפליקציה לעומק ולהכיר את הפיצ'רים הרלוונטיים.</a:t>
            </a:r>
          </a:p>
          <a:p>
            <a:pPr algn="r" rtl="1"/>
            <a:r>
              <a:rPr lang="he-IL" sz="2000" dirty="0">
                <a:latin typeface="Gisha (Body)"/>
              </a:rPr>
              <a:t>מסמך </a:t>
            </a:r>
            <a:r>
              <a:rPr lang="en-US" sz="2000" dirty="0">
                <a:latin typeface="Gisha (Body)"/>
              </a:rPr>
              <a:t>API</a:t>
            </a:r>
            <a:r>
              <a:rPr lang="he-IL" sz="2000" dirty="0">
                <a:latin typeface="Gisha (Body)"/>
              </a:rPr>
              <a:t> – כל הקריאות מרוכזות במקום אחד, אפשרות עתידית לגישה למערכת דרך </a:t>
            </a:r>
            <a:r>
              <a:rPr lang="en-US" sz="2000" dirty="0">
                <a:latin typeface="Gisha (Body)"/>
              </a:rPr>
              <a:t>Client</a:t>
            </a:r>
            <a:r>
              <a:rPr lang="he-IL" sz="2000" dirty="0">
                <a:latin typeface="Gisha (Body)"/>
              </a:rPr>
              <a:t> אחר, או לחילופין עבודה על הצד לקוח בלי תלות בצד שרת.</a:t>
            </a:r>
            <a:endParaRPr lang="en-US" sz="2000" dirty="0">
              <a:latin typeface="Gisha (Body)"/>
            </a:endParaRPr>
          </a:p>
        </p:txBody>
      </p:sp>
      <p:pic>
        <p:nvPicPr>
          <p:cNvPr id="5" name="maintanace">
            <a:hlinkClick r:id="" action="ppaction://media"/>
            <a:extLst>
              <a:ext uri="{FF2B5EF4-FFF2-40B4-BE49-F238E27FC236}">
                <a16:creationId xmlns:a16="http://schemas.microsoft.com/office/drawing/2014/main" id="{F92D1650-C10C-318C-CEB5-206B51A719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29473" y="2911302"/>
            <a:ext cx="6592669" cy="3708377"/>
          </a:xfrm>
          <a:prstGeom prst="rect">
            <a:avLst/>
          </a:prstGeom>
        </p:spPr>
      </p:pic>
    </p:spTree>
    <p:extLst>
      <p:ext uri="{BB962C8B-B14F-4D97-AF65-F5344CB8AC3E}">
        <p14:creationId xmlns:p14="http://schemas.microsoft.com/office/powerpoint/2010/main" val="2098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99">
                                            <p:txEl>
                                              <p:pRg st="0" end="0"/>
                                            </p:txEl>
                                          </p:spTgt>
                                        </p:tgtEl>
                                      </p:cBhvr>
                                    </p:animEffect>
                                    <p:set>
                                      <p:cBhvr>
                                        <p:cTn id="17" dur="1" fill="hold">
                                          <p:stCondLst>
                                            <p:cond delay="499"/>
                                          </p:stCondLst>
                                        </p:cTn>
                                        <p:tgtEl>
                                          <p:spTgt spid="99">
                                            <p:txEl>
                                              <p:pRg st="0" end="0"/>
                                            </p:txEl>
                                          </p:spTgt>
                                        </p:tgtEl>
                                        <p:attrNameLst>
                                          <p:attrName>style.visibility</p:attrName>
                                        </p:attrNameLst>
                                      </p:cBhvr>
                                      <p:to>
                                        <p:strVal val="hidden"/>
                                      </p:to>
                                    </p:set>
                                  </p:childTnLst>
                                </p:cTn>
                              </p:par>
                              <p:par>
                                <p:cTn id="18" presetID="3" presetClass="exit" presetSubtype="10" fill="hold" grpId="1" nodeType="withEffect">
                                  <p:stCondLst>
                                    <p:cond delay="0"/>
                                  </p:stCondLst>
                                  <p:childTnLst>
                                    <p:animEffect transition="out" filter="blinds(horizontal)">
                                      <p:cBhvr>
                                        <p:cTn id="19" dur="500"/>
                                        <p:tgtEl>
                                          <p:spTgt spid="99">
                                            <p:txEl>
                                              <p:pRg st="1" end="1"/>
                                            </p:txEl>
                                          </p:spTgt>
                                        </p:tgtEl>
                                      </p:cBhvr>
                                    </p:animEffect>
                                    <p:set>
                                      <p:cBhvr>
                                        <p:cTn id="20" dur="1" fill="hold">
                                          <p:stCondLst>
                                            <p:cond delay="499"/>
                                          </p:stCondLst>
                                        </p:cTn>
                                        <p:tgtEl>
                                          <p:spTgt spid="99">
                                            <p:txEl>
                                              <p:pRg st="1" end="1"/>
                                            </p:txEl>
                                          </p:spTgt>
                                        </p:tgtEl>
                                        <p:attrNameLst>
                                          <p:attrName>style.visibility</p:attrName>
                                        </p:attrNameLst>
                                      </p:cBhvr>
                                      <p:to>
                                        <p:strVal val="hidden"/>
                                      </p:to>
                                    </p:set>
                                  </p:childTnLst>
                                </p:cTn>
                              </p:par>
                              <p:par>
                                <p:cTn id="21" presetID="3" presetClass="exit" presetSubtype="10" fill="hold" grpId="1" nodeType="withEffect">
                                  <p:stCondLst>
                                    <p:cond delay="0"/>
                                  </p:stCondLst>
                                  <p:childTnLst>
                                    <p:animEffect transition="out" filter="blinds(horizontal)">
                                      <p:cBhvr>
                                        <p:cTn id="22" dur="500"/>
                                        <p:tgtEl>
                                          <p:spTgt spid="99">
                                            <p:txEl>
                                              <p:pRg st="2" end="2"/>
                                            </p:txEl>
                                          </p:spTgt>
                                        </p:tgtEl>
                                      </p:cBhvr>
                                    </p:animEffect>
                                    <p:set>
                                      <p:cBhvr>
                                        <p:cTn id="23" dur="1" fill="hold">
                                          <p:stCondLst>
                                            <p:cond delay="499"/>
                                          </p:stCondLst>
                                        </p:cTn>
                                        <p:tgtEl>
                                          <p:spTgt spid="99">
                                            <p:txEl>
                                              <p:pRg st="2" end="2"/>
                                            </p:txEl>
                                          </p:spTgt>
                                        </p:tgtEl>
                                        <p:attrNameLst>
                                          <p:attrName>style.visibility</p:attrName>
                                        </p:attrNameLst>
                                      </p:cBhvr>
                                      <p:to>
                                        <p:strVal val="hidden"/>
                                      </p:to>
                                    </p:set>
                                  </p:childTnLst>
                                </p:cTn>
                              </p:par>
                              <p:par>
                                <p:cTn id="24" presetID="3" presetClass="exit" presetSubtype="10" fill="hold" grpId="1" nodeType="withEffect">
                                  <p:stCondLst>
                                    <p:cond delay="0"/>
                                  </p:stCondLst>
                                  <p:childTnLst>
                                    <p:animEffect transition="out" filter="blinds(horizontal)">
                                      <p:cBhvr>
                                        <p:cTn id="25" dur="500"/>
                                        <p:tgtEl>
                                          <p:spTgt spid="99">
                                            <p:txEl>
                                              <p:pRg st="3" end="3"/>
                                            </p:txEl>
                                          </p:spTgt>
                                        </p:tgtEl>
                                      </p:cBhvr>
                                    </p:animEffect>
                                    <p:set>
                                      <p:cBhvr>
                                        <p:cTn id="26" dur="1" fill="hold">
                                          <p:stCondLst>
                                            <p:cond delay="499"/>
                                          </p:stCondLst>
                                        </p:cTn>
                                        <p:tgtEl>
                                          <p:spTgt spid="99">
                                            <p:txEl>
                                              <p:pRg st="3" end="3"/>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325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5"/>
                </p:tgtEl>
              </p:cMediaNode>
            </p:video>
          </p:childTnLst>
        </p:cTn>
      </p:par>
    </p:tnLst>
    <p:bldLst>
      <p:bldP spid="99" grpId="0" build="p"/>
      <p:bldP spid="99" grpId="1" build="p"/>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27FE0C2-9C19-4FB7-81C0-06ECDD8C05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1766EED2-C3B3-40C6-A5D8-FFF5894B9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CFBF839-A629-4019-9F3D-C15269EEC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E13B7060-C0FD-4F48-BD18-CEC2F6CF4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A344E7D3-1355-48C1-9904-2405426C4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7A0AFB45-BC4E-4AB7-A8FF-D61849E41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18BD2B14-C775-4442-B02E-E842C96F19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D43EE30E-A569-4394-B036-B0954A88D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F6178D34-57BD-47F7-A56E-14FC1BB22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FFD3B6D6-3AE3-47BC-97D9-CDA2EFCA6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C34EB72-4D8B-4039-B1FE-891F22FEB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55A3A4AF-6FE1-4C4B-9286-35AF8C6E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BBF339A0-40DC-4DCB-BF13-4143D7B0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AC0D9DD5-F48B-4179-BF11-4D156DA02A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2"/>
            <a:ext cx="2356675" cy="6853285"/>
            <a:chOff x="6627813" y="195454"/>
            <a:chExt cx="1952625" cy="5678297"/>
          </a:xfrm>
        </p:grpSpPr>
        <p:sp>
          <p:nvSpPr>
            <p:cNvPr id="25" name="Freeform 27">
              <a:extLst>
                <a:ext uri="{FF2B5EF4-FFF2-40B4-BE49-F238E27FC236}">
                  <a16:creationId xmlns:a16="http://schemas.microsoft.com/office/drawing/2014/main" id="{A9168E85-6CFA-435B-8A6B-D32486C90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9293C87B-0616-4B2B-B082-B3362CA3F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F2728C57-B738-4443-9FC2-3C060715FF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766F97F3-2B2B-4253-BEC7-BC9C7DFF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F2F1BCB5-62E3-482A-A671-8514CD517B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19B93AE6-0173-4CA9-A70C-F4D5D9B37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E7FEE511-B4FE-4967-9E02-B802810A9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374E8AF9-DC1D-4FEB-A65B-1F0F82912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89BB8488-306B-461B-846C-5E22664AF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987A2146-569C-4EF6-9CA1-D72961EBD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70334992-12F8-4924-B32E-420C3FDB1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A5B2F0D2-1D46-46DD-A818-60309624D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FF1A843A-A6BC-4027-A46F-8EA29D26F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6">
            <a:extLst>
              <a:ext uri="{FF2B5EF4-FFF2-40B4-BE49-F238E27FC236}">
                <a16:creationId xmlns:a16="http://schemas.microsoft.com/office/drawing/2014/main" id="{2507F48C-66CC-4AFA-B9A7-360743221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2" name="Rectangle 41">
            <a:extLst>
              <a:ext uri="{FF2B5EF4-FFF2-40B4-BE49-F238E27FC236}">
                <a16:creationId xmlns:a16="http://schemas.microsoft.com/office/drawing/2014/main" id="{57878DB4-DF49-431F-A92D-B6FDF53C6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995B2313-7176-48F4-ABB6-C3334F05C9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87364" y="228600"/>
            <a:ext cx="2851523" cy="6638625"/>
            <a:chOff x="2487613" y="285750"/>
            <a:chExt cx="2428875" cy="5654676"/>
          </a:xfrm>
        </p:grpSpPr>
        <p:sp>
          <p:nvSpPr>
            <p:cNvPr id="45" name="Freeform 11">
              <a:extLst>
                <a:ext uri="{FF2B5EF4-FFF2-40B4-BE49-F238E27FC236}">
                  <a16:creationId xmlns:a16="http://schemas.microsoft.com/office/drawing/2014/main" id="{9C8713C2-4F7E-47B7-B218-A48F41F5D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6" name="Freeform 12">
              <a:extLst>
                <a:ext uri="{FF2B5EF4-FFF2-40B4-BE49-F238E27FC236}">
                  <a16:creationId xmlns:a16="http://schemas.microsoft.com/office/drawing/2014/main" id="{E92F7FBF-7C07-4ADA-BFD5-82540A438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7" name="Freeform 13">
              <a:extLst>
                <a:ext uri="{FF2B5EF4-FFF2-40B4-BE49-F238E27FC236}">
                  <a16:creationId xmlns:a16="http://schemas.microsoft.com/office/drawing/2014/main" id="{E68E2121-30A4-49E0-B914-CBDED35F78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8" name="Freeform 14">
              <a:extLst>
                <a:ext uri="{FF2B5EF4-FFF2-40B4-BE49-F238E27FC236}">
                  <a16:creationId xmlns:a16="http://schemas.microsoft.com/office/drawing/2014/main" id="{C0CA60DA-E667-422B-9830-4B983419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9" name="Freeform 15">
              <a:extLst>
                <a:ext uri="{FF2B5EF4-FFF2-40B4-BE49-F238E27FC236}">
                  <a16:creationId xmlns:a16="http://schemas.microsoft.com/office/drawing/2014/main" id="{1164EFC4-A189-44BD-8FC7-B1341EF46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0" name="Freeform 16">
              <a:extLst>
                <a:ext uri="{FF2B5EF4-FFF2-40B4-BE49-F238E27FC236}">
                  <a16:creationId xmlns:a16="http://schemas.microsoft.com/office/drawing/2014/main" id="{4A139A64-7177-4D79-B0B6-96D39DE9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1" name="Freeform 17">
              <a:extLst>
                <a:ext uri="{FF2B5EF4-FFF2-40B4-BE49-F238E27FC236}">
                  <a16:creationId xmlns:a16="http://schemas.microsoft.com/office/drawing/2014/main" id="{E3FB1368-549E-4540-9B97-16E00745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2" name="Freeform 18">
              <a:extLst>
                <a:ext uri="{FF2B5EF4-FFF2-40B4-BE49-F238E27FC236}">
                  <a16:creationId xmlns:a16="http://schemas.microsoft.com/office/drawing/2014/main" id="{59A02A3E-1A7A-4D47-9F19-B40D0F9BB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3" name="Freeform 19">
              <a:extLst>
                <a:ext uri="{FF2B5EF4-FFF2-40B4-BE49-F238E27FC236}">
                  <a16:creationId xmlns:a16="http://schemas.microsoft.com/office/drawing/2014/main" id="{7459A6DF-349D-428E-8CA2-404EE0187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4" name="Freeform 20">
              <a:extLst>
                <a:ext uri="{FF2B5EF4-FFF2-40B4-BE49-F238E27FC236}">
                  <a16:creationId xmlns:a16="http://schemas.microsoft.com/office/drawing/2014/main" id="{D7C4F3DA-C739-4F3A-A2D8-2D86C274A4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5" name="Freeform 21">
              <a:extLst>
                <a:ext uri="{FF2B5EF4-FFF2-40B4-BE49-F238E27FC236}">
                  <a16:creationId xmlns:a16="http://schemas.microsoft.com/office/drawing/2014/main" id="{4FA9B371-752E-49C7-B6C5-D51D1E04A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6" name="Freeform 22">
              <a:extLst>
                <a:ext uri="{FF2B5EF4-FFF2-40B4-BE49-F238E27FC236}">
                  <a16:creationId xmlns:a16="http://schemas.microsoft.com/office/drawing/2014/main" id="{481BD4AA-0B42-4512-A571-BF4082124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8" name="Group 57">
            <a:extLst>
              <a:ext uri="{FF2B5EF4-FFF2-40B4-BE49-F238E27FC236}">
                <a16:creationId xmlns:a16="http://schemas.microsoft.com/office/drawing/2014/main" id="{88A6B206-181B-487D-BD10-4FBCA72EF1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4579" y="-786"/>
            <a:ext cx="2356675" cy="6854040"/>
            <a:chOff x="6627813" y="194833"/>
            <a:chExt cx="1952625" cy="5678918"/>
          </a:xfrm>
        </p:grpSpPr>
        <p:sp>
          <p:nvSpPr>
            <p:cNvPr id="59" name="Freeform 27">
              <a:extLst>
                <a:ext uri="{FF2B5EF4-FFF2-40B4-BE49-F238E27FC236}">
                  <a16:creationId xmlns:a16="http://schemas.microsoft.com/office/drawing/2014/main" id="{694D1ABF-7AEB-4009-8E7D-6560C1EC32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0" name="Freeform 28">
              <a:extLst>
                <a:ext uri="{FF2B5EF4-FFF2-40B4-BE49-F238E27FC236}">
                  <a16:creationId xmlns:a16="http://schemas.microsoft.com/office/drawing/2014/main" id="{1BA07442-E15D-40D9-9DCA-D787ECBAC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1" name="Freeform 29">
              <a:extLst>
                <a:ext uri="{FF2B5EF4-FFF2-40B4-BE49-F238E27FC236}">
                  <a16:creationId xmlns:a16="http://schemas.microsoft.com/office/drawing/2014/main" id="{947C9E20-19FA-4D8A-ADFB-65C790CD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2" name="Freeform 30">
              <a:extLst>
                <a:ext uri="{FF2B5EF4-FFF2-40B4-BE49-F238E27FC236}">
                  <a16:creationId xmlns:a16="http://schemas.microsoft.com/office/drawing/2014/main" id="{DC5117CF-7F97-4F9B-8FF0-55BBE773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3" name="Freeform 31">
              <a:extLst>
                <a:ext uri="{FF2B5EF4-FFF2-40B4-BE49-F238E27FC236}">
                  <a16:creationId xmlns:a16="http://schemas.microsoft.com/office/drawing/2014/main" id="{499049A7-7BB3-4092-917C-A39310862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4" name="Freeform 32">
              <a:extLst>
                <a:ext uri="{FF2B5EF4-FFF2-40B4-BE49-F238E27FC236}">
                  <a16:creationId xmlns:a16="http://schemas.microsoft.com/office/drawing/2014/main" id="{9454B28A-9973-4B8C-B068-47BDA024DB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5" name="Freeform 33">
              <a:extLst>
                <a:ext uri="{FF2B5EF4-FFF2-40B4-BE49-F238E27FC236}">
                  <a16:creationId xmlns:a16="http://schemas.microsoft.com/office/drawing/2014/main" id="{53735E77-EC51-4269-A8A3-12EAC3AE5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6" name="Freeform 34">
              <a:extLst>
                <a:ext uri="{FF2B5EF4-FFF2-40B4-BE49-F238E27FC236}">
                  <a16:creationId xmlns:a16="http://schemas.microsoft.com/office/drawing/2014/main" id="{B4A78FA5-7B0D-4ABE-945B-D18B4EA14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7" name="Freeform 35">
              <a:extLst>
                <a:ext uri="{FF2B5EF4-FFF2-40B4-BE49-F238E27FC236}">
                  <a16:creationId xmlns:a16="http://schemas.microsoft.com/office/drawing/2014/main" id="{8D4E028F-48A6-4946-8AEC-CBCDB8FB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8" name="Freeform 36">
              <a:extLst>
                <a:ext uri="{FF2B5EF4-FFF2-40B4-BE49-F238E27FC236}">
                  <a16:creationId xmlns:a16="http://schemas.microsoft.com/office/drawing/2014/main" id="{CBC69C52-517D-457F-A977-B058D4B3A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9" name="Freeform 37">
              <a:extLst>
                <a:ext uri="{FF2B5EF4-FFF2-40B4-BE49-F238E27FC236}">
                  <a16:creationId xmlns:a16="http://schemas.microsoft.com/office/drawing/2014/main" id="{2594978F-D2C0-4C90-A03E-4C1DA4FB5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0" name="Freeform 38">
              <a:extLst>
                <a:ext uri="{FF2B5EF4-FFF2-40B4-BE49-F238E27FC236}">
                  <a16:creationId xmlns:a16="http://schemas.microsoft.com/office/drawing/2014/main" id="{D217DDA6-1BF7-4C68-977E-55B4533735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4333355E-9676-63E2-DF92-76659FA3CBC3}"/>
              </a:ext>
            </a:extLst>
          </p:cNvPr>
          <p:cNvSpPr>
            <a:spLocks noGrp="1"/>
          </p:cNvSpPr>
          <p:nvPr>
            <p:ph type="title"/>
          </p:nvPr>
        </p:nvSpPr>
        <p:spPr>
          <a:xfrm>
            <a:off x="8246632" y="935646"/>
            <a:ext cx="3181597" cy="4927037"/>
          </a:xfrm>
        </p:spPr>
        <p:txBody>
          <a:bodyPr vert="horz" lIns="91440" tIns="45720" rIns="91440" bIns="45720" rtlCol="0" anchor="b">
            <a:normAutofit/>
          </a:bodyPr>
          <a:lstStyle/>
          <a:p>
            <a:pPr algn="r"/>
            <a:r>
              <a:rPr lang="he-IL" sz="4400" dirty="0"/>
              <a:t>תודה לכולם! מקווים שנהניתם.</a:t>
            </a:r>
            <a:br>
              <a:rPr lang="he-IL" sz="4400" dirty="0"/>
            </a:br>
            <a:br>
              <a:rPr lang="he-IL" sz="4400" dirty="0"/>
            </a:br>
            <a:br>
              <a:rPr lang="he-IL" sz="4400" dirty="0"/>
            </a:br>
            <a:r>
              <a:rPr lang="he-IL" sz="6000" b="1" dirty="0"/>
              <a:t>שאלות? </a:t>
            </a:r>
            <a:endParaRPr lang="en-US" sz="4400" b="1" dirty="0"/>
          </a:p>
        </p:txBody>
      </p:sp>
      <p:sp>
        <p:nvSpPr>
          <p:cNvPr id="72" name="Rectangle 71">
            <a:extLst>
              <a:ext uri="{FF2B5EF4-FFF2-40B4-BE49-F238E27FC236}">
                <a16:creationId xmlns:a16="http://schemas.microsoft.com/office/drawing/2014/main" id="{49FD19D7-9E10-40AF-8BDE-35D4E311E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7355"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4" name="Freeform 33">
            <a:extLst>
              <a:ext uri="{FF2B5EF4-FFF2-40B4-BE49-F238E27FC236}">
                <a16:creationId xmlns:a16="http://schemas.microsoft.com/office/drawing/2014/main" id="{0F7BBCD6-1BF2-4698-BDE5-661ABC912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87355"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5" name="Picture 4" descr="Logo&#10;&#10;Description automatically generated">
            <a:extLst>
              <a:ext uri="{FF2B5EF4-FFF2-40B4-BE49-F238E27FC236}">
                <a16:creationId xmlns:a16="http://schemas.microsoft.com/office/drawing/2014/main" id="{57FDBA44-15BD-F9A2-62DA-62E63634942C}"/>
              </a:ext>
            </a:extLst>
          </p:cNvPr>
          <p:cNvPicPr>
            <a:picLocks noChangeAspect="1"/>
          </p:cNvPicPr>
          <p:nvPr/>
        </p:nvPicPr>
        <p:blipFill rotWithShape="1">
          <a:blip r:embed="rId2"/>
          <a:srcRect l="4080" r="5841"/>
          <a:stretch/>
        </p:blipFill>
        <p:spPr>
          <a:xfrm>
            <a:off x="20" y="10"/>
            <a:ext cx="6100383" cy="6857990"/>
          </a:xfrm>
          <a:prstGeom prst="rect">
            <a:avLst/>
          </a:prstGeom>
        </p:spPr>
      </p:pic>
    </p:spTree>
    <p:extLst>
      <p:ext uri="{BB962C8B-B14F-4D97-AF65-F5344CB8AC3E}">
        <p14:creationId xmlns:p14="http://schemas.microsoft.com/office/powerpoint/2010/main" val="258598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10"/>
        <p:cNvGrpSpPr/>
        <p:nvPr/>
      </p:nvGrpSpPr>
      <p:grpSpPr>
        <a:xfrm>
          <a:off x="0" y="0"/>
          <a:ext cx="0" cy="0"/>
          <a:chOff x="0" y="0"/>
          <a:chExt cx="0" cy="0"/>
        </a:xfrm>
      </p:grpSpPr>
      <p:sp>
        <p:nvSpPr>
          <p:cNvPr id="111" name="Google Shape;111;g128b3e0700f_0_0"/>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500"/>
              <a:t>How we divided the work among the team member ? </a:t>
            </a:r>
            <a:endParaRPr sz="2500"/>
          </a:p>
        </p:txBody>
      </p:sp>
      <p:sp>
        <p:nvSpPr>
          <p:cNvPr id="112" name="Google Shape;112;g128b3e0700f_0_0"/>
          <p:cNvSpPr txBox="1">
            <a:spLocks noGrp="1"/>
          </p:cNvSpPr>
          <p:nvPr>
            <p:ph idx="1"/>
          </p:nvPr>
        </p:nvSpPr>
        <p:spPr>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Char char="●"/>
            </a:pPr>
            <a:r>
              <a:rPr lang="en-US"/>
              <a:t>Reut- server side developer, responsible of the Google integration in the client side</a:t>
            </a:r>
            <a:endParaRPr/>
          </a:p>
          <a:p>
            <a:pPr marL="457200" lvl="0" indent="-320040" algn="l" rtl="0">
              <a:spcBef>
                <a:spcPts val="0"/>
              </a:spcBef>
              <a:spcAft>
                <a:spcPts val="0"/>
              </a:spcAft>
              <a:buSzPts val="1440"/>
              <a:buChar char="●"/>
            </a:pPr>
            <a:r>
              <a:rPr lang="en-US"/>
              <a:t>Amit- server side developer,responsible of the AWS deployment.</a:t>
            </a:r>
            <a:endParaRPr/>
          </a:p>
          <a:p>
            <a:pPr marL="457200" lvl="0" indent="-320040" algn="l" rtl="0">
              <a:spcBef>
                <a:spcPts val="0"/>
              </a:spcBef>
              <a:spcAft>
                <a:spcPts val="0"/>
              </a:spcAft>
              <a:buSzPts val="1440"/>
              <a:buChar char="●"/>
            </a:pPr>
            <a:r>
              <a:rPr lang="en-US"/>
              <a:t>Roee-client side developer, responsible for the integration with the server side and all the API calls.</a:t>
            </a:r>
            <a:endParaRPr/>
          </a:p>
          <a:p>
            <a:pPr marL="457200" lvl="0" indent="-320040" algn="l" rtl="0">
              <a:spcBef>
                <a:spcPts val="0"/>
              </a:spcBef>
              <a:spcAft>
                <a:spcPts val="0"/>
              </a:spcAft>
              <a:buSzPts val="1440"/>
              <a:buChar char="●"/>
            </a:pPr>
            <a:r>
              <a:rPr lang="en-US"/>
              <a:t>Hadas- client side developer, responsible for all the components library.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16"/>
        <p:cNvGrpSpPr/>
        <p:nvPr/>
      </p:nvGrpSpPr>
      <p:grpSpPr>
        <a:xfrm>
          <a:off x="0" y="0"/>
          <a:ext cx="0" cy="0"/>
          <a:chOff x="0" y="0"/>
          <a:chExt cx="0" cy="0"/>
        </a:xfrm>
      </p:grpSpPr>
      <p:sp>
        <p:nvSpPr>
          <p:cNvPr id="117" name="Google Shape;117;g11bfee692d7_0_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Project status (1)</a:t>
            </a:r>
            <a:endParaRPr/>
          </a:p>
        </p:txBody>
      </p:sp>
      <p:sp>
        <p:nvSpPr>
          <p:cNvPr id="118" name="Google Shape;118;g11bfee692d7_0_15"/>
          <p:cNvSpPr txBox="1">
            <a:spLocks noGrp="1"/>
          </p:cNvSpPr>
          <p:nvPr>
            <p:ph idx="1"/>
          </p:nvPr>
        </p:nvSpPr>
        <p:spPr>
          <a:xfrm>
            <a:off x="676475" y="2530925"/>
            <a:ext cx="10846800" cy="3825600"/>
          </a:xfrm>
          <a:prstGeom prst="rect">
            <a:avLst/>
          </a:prstGeom>
          <a:noFill/>
          <a:ln>
            <a:noFill/>
          </a:ln>
        </p:spPr>
        <p:txBody>
          <a:bodyPr spcFirstLastPara="1" wrap="square" lIns="91425" tIns="45700" rIns="91425" bIns="45700" anchor="t" anchorCtr="0">
            <a:normAutofit/>
          </a:bodyPr>
          <a:lstStyle/>
          <a:p>
            <a:pPr marL="342900" lvl="0" indent="-342900" algn="l" rtl="0">
              <a:spcBef>
                <a:spcPts val="1000"/>
              </a:spcBef>
              <a:spcAft>
                <a:spcPts val="0"/>
              </a:spcAft>
              <a:buSzPts val="1440"/>
              <a:buChar char="●"/>
            </a:pPr>
            <a:r>
              <a:rPr lang="en-US"/>
              <a:t>Server: </a:t>
            </a:r>
            <a:endParaRPr/>
          </a:p>
          <a:p>
            <a:pPr marL="742950" lvl="1" indent="-285750" algn="l" rtl="0">
              <a:spcBef>
                <a:spcPts val="1000"/>
              </a:spcBef>
              <a:spcAft>
                <a:spcPts val="0"/>
              </a:spcAft>
              <a:buSzPts val="1440"/>
              <a:buChar char="○"/>
            </a:pPr>
            <a:r>
              <a:rPr lang="en-US" b="1"/>
              <a:t>Django</a:t>
            </a:r>
            <a:r>
              <a:rPr lang="en-US"/>
              <a:t> - web server framework, python base</a:t>
            </a:r>
            <a:r>
              <a:rPr lang="en-US">
                <a:solidFill>
                  <a:srgbClr val="3F3F3F"/>
                </a:solidFill>
              </a:rPr>
              <a:t>d, that encourages rapid development and clean, pragmatic design.</a:t>
            </a:r>
            <a:endParaRPr>
              <a:solidFill>
                <a:srgbClr val="3F3F3F"/>
              </a:solidFill>
            </a:endParaRPr>
          </a:p>
          <a:p>
            <a:pPr marL="742950" lvl="1" indent="-285750" algn="l" rtl="0">
              <a:spcBef>
                <a:spcPts val="1000"/>
              </a:spcBef>
              <a:spcAft>
                <a:spcPts val="0"/>
              </a:spcAft>
              <a:buSzPts val="1440"/>
              <a:buChar char="○"/>
            </a:pPr>
            <a:r>
              <a:rPr lang="en-US" b="1"/>
              <a:t>Authentication</a:t>
            </a:r>
            <a:r>
              <a:rPr lang="en-US"/>
              <a:t> - secure and smart auth behavior, manage with the help of the Django framework. </a:t>
            </a:r>
            <a:endParaRPr/>
          </a:p>
          <a:p>
            <a:pPr marL="742950" lvl="1" indent="-285750" algn="l" rtl="0">
              <a:spcBef>
                <a:spcPts val="1000"/>
              </a:spcBef>
              <a:spcAft>
                <a:spcPts val="0"/>
              </a:spcAft>
              <a:buSzPts val="1440"/>
              <a:buChar char="○"/>
            </a:pPr>
            <a:r>
              <a:rPr lang="en-US" b="1"/>
              <a:t>Integration tests </a:t>
            </a:r>
            <a:r>
              <a:rPr lang="en-US"/>
              <a:t>full</a:t>
            </a:r>
            <a:r>
              <a:rPr lang="en-US" b="1"/>
              <a:t> </a:t>
            </a:r>
            <a:r>
              <a:rPr lang="en-US"/>
              <a:t>coverage - checks integration between our client (React-native app), server logic and DB connection. </a:t>
            </a:r>
            <a:endParaRPr/>
          </a:p>
          <a:p>
            <a:pPr marL="742950" lvl="1" indent="-285750" algn="l" rtl="0">
              <a:spcBef>
                <a:spcPts val="1000"/>
              </a:spcBef>
              <a:spcAft>
                <a:spcPts val="0"/>
              </a:spcAft>
              <a:buSzPts val="1440"/>
              <a:buChar char="○"/>
            </a:pPr>
            <a:r>
              <a:rPr lang="en-US" b="1"/>
              <a:t>AWS</a:t>
            </a:r>
            <a:r>
              <a:rPr lang="en-US"/>
              <a:t> Deployment.</a:t>
            </a:r>
            <a:endParaRPr/>
          </a:p>
          <a:p>
            <a:pPr marL="742950" lvl="1" indent="-285750" algn="l" rtl="0">
              <a:spcBef>
                <a:spcPts val="1000"/>
              </a:spcBef>
              <a:spcAft>
                <a:spcPts val="0"/>
              </a:spcAft>
              <a:buSzPts val="1440"/>
              <a:buChar char="○"/>
            </a:pPr>
            <a:r>
              <a:rPr lang="en-US" b="1"/>
              <a:t>API documentation</a:t>
            </a:r>
            <a:r>
              <a:rPr lang="en-US"/>
              <a:t> - simple communication between team members and nice for future needs (third party services, communication with customers, etc.)</a:t>
            </a:r>
            <a:endParaRPr/>
          </a:p>
          <a:p>
            <a:pPr marL="0" lvl="0" indent="457200" algn="l" rtl="0">
              <a:spcBef>
                <a:spcPts val="1000"/>
              </a:spcBef>
              <a:spcAft>
                <a:spcPts val="0"/>
              </a:spcAft>
              <a:buNone/>
            </a:pPr>
            <a:endParaRPr/>
          </a:p>
          <a:p>
            <a:pPr marL="0" lvl="0" indent="0" algn="l" rtl="0">
              <a:spcBef>
                <a:spcPts val="1000"/>
              </a:spcBef>
              <a:spcAft>
                <a:spcPts val="0"/>
              </a:spcAft>
              <a:buNone/>
            </a:pPr>
            <a:endParaRPr/>
          </a:p>
          <a:p>
            <a:pPr marL="342900" lvl="0" indent="-251459" algn="l" rtl="0">
              <a:spcBef>
                <a:spcPts val="1000"/>
              </a:spcBef>
              <a:spcAft>
                <a:spcPts val="0"/>
              </a:spcAft>
              <a:buSzPts val="1440"/>
              <a:buNone/>
            </a:pPr>
            <a:endParaRPr/>
          </a:p>
        </p:txBody>
      </p:sp>
      <p:pic>
        <p:nvPicPr>
          <p:cNvPr id="119" name="Google Shape;119;g11bfee692d7_0_15"/>
          <p:cNvPicPr preferRelativeResize="0"/>
          <p:nvPr/>
        </p:nvPicPr>
        <p:blipFill>
          <a:blip r:embed="rId3">
            <a:alphaModFix/>
          </a:blip>
          <a:stretch>
            <a:fillRect/>
          </a:stretch>
        </p:blipFill>
        <p:spPr>
          <a:xfrm>
            <a:off x="573450" y="5462800"/>
            <a:ext cx="1595925" cy="893725"/>
          </a:xfrm>
          <a:prstGeom prst="rect">
            <a:avLst/>
          </a:prstGeom>
          <a:noFill/>
          <a:ln>
            <a:noFill/>
          </a:ln>
        </p:spPr>
      </p:pic>
      <p:pic>
        <p:nvPicPr>
          <p:cNvPr id="120" name="Google Shape;120;g11bfee692d7_0_15"/>
          <p:cNvPicPr preferRelativeResize="0"/>
          <p:nvPr/>
        </p:nvPicPr>
        <p:blipFill>
          <a:blip r:embed="rId4">
            <a:alphaModFix/>
          </a:blip>
          <a:stretch>
            <a:fillRect/>
          </a:stretch>
        </p:blipFill>
        <p:spPr>
          <a:xfrm>
            <a:off x="9916450" y="5245612"/>
            <a:ext cx="1773075" cy="1328100"/>
          </a:xfrm>
          <a:prstGeom prst="rect">
            <a:avLst/>
          </a:prstGeom>
          <a:noFill/>
          <a:ln>
            <a:noFill/>
          </a:ln>
        </p:spPr>
      </p:pic>
      <p:pic>
        <p:nvPicPr>
          <p:cNvPr id="121" name="Google Shape;121;g11bfee692d7_0_15"/>
          <p:cNvPicPr preferRelativeResize="0"/>
          <p:nvPr/>
        </p:nvPicPr>
        <p:blipFill>
          <a:blip r:embed="rId5">
            <a:alphaModFix/>
          </a:blip>
          <a:stretch>
            <a:fillRect/>
          </a:stretch>
        </p:blipFill>
        <p:spPr>
          <a:xfrm>
            <a:off x="3446374" y="5538188"/>
            <a:ext cx="1326625" cy="993700"/>
          </a:xfrm>
          <a:prstGeom prst="rect">
            <a:avLst/>
          </a:prstGeom>
          <a:noFill/>
          <a:ln>
            <a:noFill/>
          </a:ln>
        </p:spPr>
      </p:pic>
      <p:pic>
        <p:nvPicPr>
          <p:cNvPr id="122" name="Google Shape;122;g11bfee692d7_0_15"/>
          <p:cNvPicPr preferRelativeResize="0"/>
          <p:nvPr/>
        </p:nvPicPr>
        <p:blipFill>
          <a:blip r:embed="rId6">
            <a:alphaModFix/>
          </a:blip>
          <a:stretch>
            <a:fillRect/>
          </a:stretch>
        </p:blipFill>
        <p:spPr>
          <a:xfrm>
            <a:off x="2067100" y="5663584"/>
            <a:ext cx="1326625" cy="7429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pic>
        <p:nvPicPr>
          <p:cNvPr id="127" name="Google Shape;127;p3"/>
          <p:cNvPicPr preferRelativeResize="0"/>
          <p:nvPr/>
        </p:nvPicPr>
        <p:blipFill>
          <a:blip r:embed="rId3">
            <a:alphaModFix/>
          </a:blip>
          <a:stretch>
            <a:fillRect/>
          </a:stretch>
        </p:blipFill>
        <p:spPr>
          <a:xfrm>
            <a:off x="6311800" y="3360050"/>
            <a:ext cx="5672227" cy="2906975"/>
          </a:xfrm>
          <a:prstGeom prst="rect">
            <a:avLst/>
          </a:prstGeom>
          <a:noFill/>
          <a:ln>
            <a:noFill/>
          </a:ln>
        </p:spPr>
      </p:pic>
      <p:sp>
        <p:nvSpPr>
          <p:cNvPr id="128" name="Google Shape;128;p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a:t>Project status  (2)</a:t>
            </a:r>
            <a:endParaRPr/>
          </a:p>
        </p:txBody>
      </p:sp>
      <p:sp>
        <p:nvSpPr>
          <p:cNvPr id="129" name="Google Shape;129;p3"/>
          <p:cNvSpPr txBox="1">
            <a:spLocks noGrp="1"/>
          </p:cNvSpPr>
          <p:nvPr>
            <p:ph idx="1"/>
          </p:nvPr>
        </p:nvSpPr>
        <p:spPr>
          <a:xfrm>
            <a:off x="676475" y="2530925"/>
            <a:ext cx="10846800" cy="3825600"/>
          </a:xfrm>
          <a:prstGeom prst="rect">
            <a:avLst/>
          </a:prstGeom>
          <a:noFill/>
          <a:ln>
            <a:noFill/>
          </a:ln>
        </p:spPr>
        <p:txBody>
          <a:bodyPr spcFirstLastPara="1" wrap="square" lIns="91425" tIns="45700" rIns="91425" bIns="45700" anchor="t" anchorCtr="0">
            <a:normAutofit/>
          </a:bodyPr>
          <a:lstStyle/>
          <a:p>
            <a:pPr marL="342900" lvl="0" indent="-342900" algn="l" rtl="0">
              <a:spcBef>
                <a:spcPts val="1000"/>
              </a:spcBef>
              <a:spcAft>
                <a:spcPts val="0"/>
              </a:spcAft>
              <a:buSzPts val="1440"/>
              <a:buChar char="●"/>
            </a:pPr>
            <a:r>
              <a:rPr lang="en-US"/>
              <a:t>Client: </a:t>
            </a:r>
            <a:endParaRPr/>
          </a:p>
          <a:p>
            <a:pPr marL="742950" lvl="1" indent="-285750" algn="l" rtl="0">
              <a:spcBef>
                <a:spcPts val="1000"/>
              </a:spcBef>
              <a:spcAft>
                <a:spcPts val="0"/>
              </a:spcAft>
              <a:buSzPts val="1440"/>
              <a:buChar char="○"/>
            </a:pPr>
            <a:r>
              <a:rPr lang="en-US"/>
              <a:t>React native app - prototype model, present later main use-cases videos.</a:t>
            </a:r>
            <a:endParaRPr/>
          </a:p>
          <a:p>
            <a:pPr marL="742950" lvl="1" indent="-285750" algn="l" rtl="0">
              <a:spcBef>
                <a:spcPts val="1000"/>
              </a:spcBef>
              <a:spcAft>
                <a:spcPts val="0"/>
              </a:spcAft>
              <a:buSzPts val="1440"/>
              <a:buChar char="○"/>
            </a:pPr>
            <a:r>
              <a:rPr lang="en-US"/>
              <a:t>UX design driven development - using Figma.</a:t>
            </a:r>
            <a:endParaRPr/>
          </a:p>
          <a:p>
            <a:pPr marL="742950" lvl="1" indent="-285750" algn="l" rtl="0">
              <a:spcBef>
                <a:spcPts val="1000"/>
              </a:spcBef>
              <a:spcAft>
                <a:spcPts val="0"/>
              </a:spcAft>
              <a:buSzPts val="1440"/>
              <a:buChar char="○"/>
            </a:pPr>
            <a:r>
              <a:rPr lang="en-US"/>
              <a:t>LSR - lindsley-style-react - created our own components library - system uniformity, modularity, development efficiency and clean code.</a:t>
            </a:r>
            <a:endParaRPr/>
          </a:p>
          <a:p>
            <a:pPr marL="742950" lvl="1" indent="-285750" algn="l" rtl="0">
              <a:spcBef>
                <a:spcPts val="1000"/>
              </a:spcBef>
              <a:spcAft>
                <a:spcPts val="0"/>
              </a:spcAft>
              <a:buSzPts val="1440"/>
              <a:buChar char="○"/>
            </a:pPr>
            <a:r>
              <a:rPr lang="en-US"/>
              <a:t>API library - putting together all api request according to the api documentation and reuse it.</a:t>
            </a:r>
            <a:endParaRPr/>
          </a:p>
          <a:p>
            <a:pPr marL="742950" lvl="1" indent="-285750" algn="l" rtl="0">
              <a:spcBef>
                <a:spcPts val="1000"/>
              </a:spcBef>
              <a:spcAft>
                <a:spcPts val="0"/>
              </a:spcAft>
              <a:buSzPts val="1440"/>
              <a:buChar char="○"/>
            </a:pPr>
            <a:r>
              <a:rPr lang="en-US"/>
              <a:t>Phone device technologies - contacts, calls, etc. (using react-native libraries).</a:t>
            </a:r>
            <a:endParaRPr/>
          </a:p>
          <a:p>
            <a:pPr marL="0" lvl="0" indent="457200" algn="l" rtl="0">
              <a:spcBef>
                <a:spcPts val="1000"/>
              </a:spcBef>
              <a:spcAft>
                <a:spcPts val="0"/>
              </a:spcAft>
              <a:buNone/>
            </a:pPr>
            <a:endParaRPr/>
          </a:p>
          <a:p>
            <a:pPr marL="0" lvl="0" indent="0" algn="l" rtl="0">
              <a:spcBef>
                <a:spcPts val="1000"/>
              </a:spcBef>
              <a:spcAft>
                <a:spcPts val="0"/>
              </a:spcAft>
              <a:buNone/>
            </a:pPr>
            <a:endParaRPr/>
          </a:p>
          <a:p>
            <a:pPr marL="342900" lvl="0" indent="-251459" algn="l" rtl="0">
              <a:spcBef>
                <a:spcPts val="1000"/>
              </a:spcBef>
              <a:spcAft>
                <a:spcPts val="0"/>
              </a:spcAft>
              <a:buSzPts val="1440"/>
              <a:buNone/>
            </a:pPr>
            <a:endParaRPr/>
          </a:p>
        </p:txBody>
      </p:sp>
      <p:pic>
        <p:nvPicPr>
          <p:cNvPr id="130" name="Google Shape;130;p3"/>
          <p:cNvPicPr preferRelativeResize="0"/>
          <p:nvPr/>
        </p:nvPicPr>
        <p:blipFill>
          <a:blip r:embed="rId4">
            <a:alphaModFix/>
          </a:blip>
          <a:stretch>
            <a:fillRect/>
          </a:stretch>
        </p:blipFill>
        <p:spPr>
          <a:xfrm>
            <a:off x="554674" y="5516725"/>
            <a:ext cx="1443425" cy="948400"/>
          </a:xfrm>
          <a:prstGeom prst="rect">
            <a:avLst/>
          </a:prstGeom>
          <a:noFill/>
          <a:ln>
            <a:noFill/>
          </a:ln>
        </p:spPr>
      </p:pic>
      <p:pic>
        <p:nvPicPr>
          <p:cNvPr id="131" name="Google Shape;131;p3"/>
          <p:cNvPicPr preferRelativeResize="0"/>
          <p:nvPr/>
        </p:nvPicPr>
        <p:blipFill>
          <a:blip r:embed="rId5">
            <a:alphaModFix/>
          </a:blip>
          <a:stretch>
            <a:fillRect/>
          </a:stretch>
        </p:blipFill>
        <p:spPr>
          <a:xfrm>
            <a:off x="1772525" y="5353062"/>
            <a:ext cx="1703125" cy="1275725"/>
          </a:xfrm>
          <a:prstGeom prst="rect">
            <a:avLst/>
          </a:prstGeom>
          <a:noFill/>
          <a:ln>
            <a:noFill/>
          </a:ln>
        </p:spPr>
      </p:pic>
      <p:pic>
        <p:nvPicPr>
          <p:cNvPr id="132" name="Google Shape;132;p3"/>
          <p:cNvPicPr preferRelativeResize="0"/>
          <p:nvPr/>
        </p:nvPicPr>
        <p:blipFill>
          <a:blip r:embed="rId6">
            <a:alphaModFix/>
          </a:blip>
          <a:stretch>
            <a:fillRect/>
          </a:stretch>
        </p:blipFill>
        <p:spPr>
          <a:xfrm>
            <a:off x="3475650" y="5434875"/>
            <a:ext cx="1358592" cy="1112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g11bfee692d7_0_2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Main use-case videos</a:t>
            </a:r>
            <a:endParaRPr/>
          </a:p>
        </p:txBody>
      </p:sp>
      <p:sp>
        <p:nvSpPr>
          <p:cNvPr id="138" name="Google Shape;138;g11bfee692d7_0_28"/>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Will be here at the presentation on Tuesday 17-05-2022.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97"/>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FBFE3618-8387-4153-870E-99EA1B978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Google Shape;98;g11bfee692d7_0_6"/>
          <p:cNvSpPr txBox="1">
            <a:spLocks noGrp="1"/>
          </p:cNvSpPr>
          <p:nvPr>
            <p:ph type="title"/>
          </p:nvPr>
        </p:nvSpPr>
        <p:spPr>
          <a:xfrm>
            <a:off x="649224" y="645106"/>
            <a:ext cx="3650279" cy="1259894"/>
          </a:xfrm>
          <a:prstGeom prst="rect">
            <a:avLst/>
          </a:prstGeom>
        </p:spPr>
        <p:txBody>
          <a:bodyPr spcFirstLastPara="1" lIns="91425" tIns="45700" rIns="91425" bIns="45700" anchorCtr="0">
            <a:normAutofit/>
          </a:bodyPr>
          <a:lstStyle/>
          <a:p>
            <a:pPr marL="0" lvl="0" indent="0" rtl="0">
              <a:spcBef>
                <a:spcPts val="0"/>
              </a:spcBef>
              <a:spcAft>
                <a:spcPts val="0"/>
              </a:spcAft>
              <a:buClr>
                <a:schemeClr val="lt2"/>
              </a:buClr>
              <a:buSzPts val="3600"/>
              <a:buFont typeface="Century Gothic"/>
              <a:buNone/>
            </a:pPr>
            <a:r>
              <a:rPr lang="en-US" dirty="0"/>
              <a:t>Promotional video</a:t>
            </a:r>
            <a:endParaRPr lang="en-US"/>
          </a:p>
        </p:txBody>
      </p:sp>
      <p:sp>
        <p:nvSpPr>
          <p:cNvPr id="107" name="Rectangle 106">
            <a:extLst>
              <a:ext uri="{FF2B5EF4-FFF2-40B4-BE49-F238E27FC236}">
                <a16:creationId xmlns:a16="http://schemas.microsoft.com/office/drawing/2014/main" id="{BB99A42A-5548-4BB8-9115-A05821C36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hlinkClick r:id="rId3"/>
            <a:extLst>
              <a:ext uri="{FF2B5EF4-FFF2-40B4-BE49-F238E27FC236}">
                <a16:creationId xmlns:a16="http://schemas.microsoft.com/office/drawing/2014/main" id="{25D1C17A-D069-9F8F-AC60-6A07F50CFEE5}"/>
              </a:ext>
            </a:extLst>
          </p:cNvPr>
          <p:cNvPicPr>
            <a:picLocks noChangeAspect="1"/>
          </p:cNvPicPr>
          <p:nvPr/>
        </p:nvPicPr>
        <p:blipFill>
          <a:blip r:embed="rId4"/>
          <a:stretch>
            <a:fillRect/>
          </a:stretch>
        </p:blipFill>
        <p:spPr>
          <a:xfrm>
            <a:off x="2675359" y="1573420"/>
            <a:ext cx="8714882" cy="4902121"/>
          </a:xfrm>
          <a:prstGeom prst="rect">
            <a:avLst/>
          </a:prstGeom>
          <a:noFill/>
          <a:effectLst>
            <a:softEdge rad="177800"/>
          </a:effectLst>
        </p:spPr>
      </p:pic>
      <p:sp>
        <p:nvSpPr>
          <p:cNvPr id="109" name="Freeform 11">
            <a:extLst>
              <a:ext uri="{FF2B5EF4-FFF2-40B4-BE49-F238E27FC236}">
                <a16:creationId xmlns:a16="http://schemas.microsoft.com/office/drawing/2014/main" id="{D49441E5-946F-46B3-BDD2-BAD088532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250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97"/>
        <p:cNvGrpSpPr/>
        <p:nvPr/>
      </p:nvGrpSpPr>
      <p:grpSpPr>
        <a:xfrm>
          <a:off x="0" y="0"/>
          <a:ext cx="0" cy="0"/>
          <a:chOff x="0" y="0"/>
          <a:chExt cx="0" cy="0"/>
        </a:xfrm>
      </p:grpSpPr>
      <p:sp>
        <p:nvSpPr>
          <p:cNvPr id="98" name="Google Shape;98;g11bfee692d7_0_6"/>
          <p:cNvSpPr txBox="1">
            <a:spLocks noGrp="1"/>
          </p:cNvSpPr>
          <p:nvPr>
            <p:ph type="title"/>
          </p:nvPr>
        </p:nvSpPr>
        <p:spPr>
          <a:xfrm>
            <a:off x="1805651" y="624110"/>
            <a:ext cx="5798916" cy="1280890"/>
          </a:xfrm>
          <a:prstGeom prst="rect">
            <a:avLst/>
          </a:prstGeom>
        </p:spPr>
        <p:txBody>
          <a:bodyPr spcFirstLastPara="1" lIns="91425" tIns="45700" rIns="91425" bIns="45700" anchorCtr="0">
            <a:normAutofit/>
          </a:bodyPr>
          <a:lstStyle/>
          <a:p>
            <a:pPr lvl="0">
              <a:spcBef>
                <a:spcPts val="0"/>
              </a:spcBef>
              <a:buClr>
                <a:schemeClr val="lt2"/>
              </a:buClr>
              <a:buSzPts val="3600"/>
            </a:pPr>
            <a:r>
              <a:rPr lang="en-US" sz="3200" dirty="0"/>
              <a:t>Abstract, Main requirements </a:t>
            </a:r>
          </a:p>
        </p:txBody>
      </p:sp>
      <p:sp>
        <p:nvSpPr>
          <p:cNvPr id="99" name="Google Shape;99;g11bfee692d7_0_6"/>
          <p:cNvSpPr txBox="1">
            <a:spLocks noGrp="1"/>
          </p:cNvSpPr>
          <p:nvPr>
            <p:ph idx="1"/>
          </p:nvPr>
        </p:nvSpPr>
        <p:spPr>
          <a:xfrm>
            <a:off x="958567" y="1580707"/>
            <a:ext cx="7351294" cy="5042541"/>
          </a:xfrm>
          <a:prstGeom prst="rect">
            <a:avLst/>
          </a:prstGeom>
        </p:spPr>
        <p:txBody>
          <a:bodyPr spcFirstLastPara="1" lIns="91425" tIns="45700" rIns="91425" bIns="45700" anchorCtr="0">
            <a:normAutofit/>
          </a:bodyPr>
          <a:lstStyle/>
          <a:p>
            <a:pPr algn="r" rtl="1">
              <a:lnSpc>
                <a:spcPct val="90000"/>
              </a:lnSpc>
              <a:buSzPts val="1440"/>
            </a:pPr>
            <a:r>
              <a:rPr lang="he-IL" sz="2000" dirty="0"/>
              <a:t>אפליקציית ארגון אירועים (חתונות, ימי הולדת וכו') למנהלי ומפיקי אירועים. </a:t>
            </a:r>
          </a:p>
          <a:p>
            <a:pPr algn="r" rtl="1">
              <a:lnSpc>
                <a:spcPct val="90000"/>
              </a:lnSpc>
              <a:buSzPts val="1440"/>
            </a:pPr>
            <a:r>
              <a:rPr lang="he-IL" sz="2000" dirty="0"/>
              <a:t>ניהול ותכנון אירועים על פי בקשות הלקוח, ניהול יום האירוע עצמו.</a:t>
            </a:r>
          </a:p>
          <a:p>
            <a:pPr marL="0" indent="0" algn="r" rtl="1">
              <a:lnSpc>
                <a:spcPct val="90000"/>
              </a:lnSpc>
              <a:buSzPts val="1440"/>
              <a:buNone/>
            </a:pPr>
            <a:endParaRPr lang="he-IL" sz="2000" dirty="0"/>
          </a:p>
          <a:p>
            <a:pPr algn="r" rtl="1">
              <a:lnSpc>
                <a:spcPct val="90000"/>
              </a:lnSpc>
              <a:buSzPts val="1440"/>
            </a:pPr>
            <a:r>
              <a:rPr lang="he-IL" sz="2000" dirty="0"/>
              <a:t>דרישות עיקריות – התמודדות עם הבעיות שהלקוחה נתקלה מעולם ניהול האירועים: </a:t>
            </a:r>
          </a:p>
          <a:p>
            <a:pPr lvl="1" algn="r" rtl="1">
              <a:lnSpc>
                <a:spcPct val="90000"/>
              </a:lnSpc>
              <a:buSzPts val="1440"/>
            </a:pPr>
            <a:r>
              <a:rPr lang="he-IL" sz="2000" b="0" i="0" u="none" strike="noStrike" dirty="0">
                <a:effectLst/>
                <a:latin typeface="Century Gothic" panose="020B0502020202020204" pitchFamily="34" charset="0"/>
              </a:rPr>
              <a:t>מיקוד הקשר עם כל הגורמים במקום אחד. </a:t>
            </a:r>
          </a:p>
          <a:p>
            <a:pPr lvl="1" algn="r" rtl="1">
              <a:lnSpc>
                <a:spcPct val="90000"/>
              </a:lnSpc>
              <a:buSzPts val="1440"/>
            </a:pPr>
            <a:r>
              <a:rPr lang="he-IL" sz="2000" b="0" i="0" u="none" strike="noStrike" dirty="0">
                <a:effectLst/>
                <a:latin typeface="Century Gothic" panose="020B0502020202020204" pitchFamily="34" charset="0"/>
              </a:rPr>
              <a:t>ארגון וניהול משימות על הצד הטוב ביותר. </a:t>
            </a:r>
          </a:p>
          <a:p>
            <a:pPr lvl="1" algn="r" rtl="1">
              <a:lnSpc>
                <a:spcPct val="90000"/>
              </a:lnSpc>
              <a:buSzPts val="1440"/>
            </a:pPr>
            <a:r>
              <a:rPr lang="he-IL" sz="2000" dirty="0"/>
              <a:t>תכנון לו"ז.</a:t>
            </a:r>
          </a:p>
          <a:p>
            <a:pPr lvl="1" algn="r" rtl="1">
              <a:lnSpc>
                <a:spcPct val="90000"/>
              </a:lnSpc>
              <a:buSzPts val="1440"/>
            </a:pPr>
            <a:r>
              <a:rPr lang="he-IL" sz="2000" dirty="0"/>
              <a:t>ביצוע תשלומים. </a:t>
            </a:r>
          </a:p>
          <a:p>
            <a:pPr lvl="1" algn="r" rtl="1">
              <a:lnSpc>
                <a:spcPct val="90000"/>
              </a:lnSpc>
              <a:buSzPts val="1440"/>
            </a:pPr>
            <a:r>
              <a:rPr lang="he-IL" sz="2000" dirty="0"/>
              <a:t>ממשק יפה, נוח ופשוט לשימוש.</a:t>
            </a:r>
          </a:p>
          <a:p>
            <a:pPr lvl="1" algn="r" rtl="1">
              <a:lnSpc>
                <a:spcPct val="90000"/>
              </a:lnSpc>
              <a:buSzPts val="1440"/>
            </a:pPr>
            <a:r>
              <a:rPr lang="he-IL" sz="2000" dirty="0"/>
              <a:t>תמיכה במכשירי </a:t>
            </a:r>
            <a:r>
              <a:rPr lang="en-US" sz="2000" dirty="0"/>
              <a:t>IOS</a:t>
            </a:r>
            <a:r>
              <a:rPr lang="he-IL" sz="2000" dirty="0"/>
              <a:t>, התחברות קלה באמצעות </a:t>
            </a:r>
            <a:r>
              <a:rPr lang="en-US" sz="2000" dirty="0"/>
              <a:t>Google</a:t>
            </a:r>
            <a:r>
              <a:rPr lang="he-IL" sz="2000" dirty="0"/>
              <a:t>.</a:t>
            </a:r>
          </a:p>
        </p:txBody>
      </p:sp>
      <p:pic>
        <p:nvPicPr>
          <p:cNvPr id="2" name="add supplier">
            <a:hlinkClick r:id="" action="ppaction://media"/>
            <a:extLst>
              <a:ext uri="{FF2B5EF4-FFF2-40B4-BE49-F238E27FC236}">
                <a16:creationId xmlns:a16="http://schemas.microsoft.com/office/drawing/2014/main" id="{F0FF5EA6-E084-0231-6872-E83DE1DEA83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60751" y="793429"/>
            <a:ext cx="2490613" cy="5271141"/>
          </a:xfrm>
          <a:prstGeom prst="rect">
            <a:avLst/>
          </a:prstGeom>
          <a:ln>
            <a:noFill/>
          </a:ln>
          <a:effectLst>
            <a:outerShdw blurRad="190500" algn="tl" rotWithShape="0">
              <a:srgbClr val="000000">
                <a:alpha val="70000"/>
              </a:srgbClr>
            </a:outerShdw>
            <a:softEdge rad="63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7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g11bfee692d7_0_6"/>
          <p:cNvSpPr txBox="1">
            <a:spLocks noGrp="1"/>
          </p:cNvSpPr>
          <p:nvPr>
            <p:ph type="title"/>
          </p:nvPr>
        </p:nvSpPr>
        <p:spPr>
          <a:xfrm>
            <a:off x="1987466" y="287345"/>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Main requirements </a:t>
            </a:r>
            <a:endParaRPr dirty="0"/>
          </a:p>
        </p:txBody>
      </p:sp>
      <p:sp>
        <p:nvSpPr>
          <p:cNvPr id="99" name="Google Shape;99;g11bfee692d7_0_6"/>
          <p:cNvSpPr txBox="1">
            <a:spLocks noGrp="1"/>
          </p:cNvSpPr>
          <p:nvPr>
            <p:ph idx="1"/>
          </p:nvPr>
        </p:nvSpPr>
        <p:spPr>
          <a:xfrm>
            <a:off x="890609" y="1451401"/>
            <a:ext cx="11105400" cy="4665655"/>
          </a:xfrm>
          <a:prstGeom prst="rect">
            <a:avLst/>
          </a:prstGeom>
          <a:noFill/>
          <a:ln>
            <a:noFill/>
          </a:ln>
        </p:spPr>
        <p:txBody>
          <a:bodyPr spcFirstLastPara="1" wrap="square" lIns="91425" tIns="45700" rIns="91425" bIns="45700" anchor="t" anchorCtr="0">
            <a:normAutofit/>
          </a:bodyPr>
          <a:lstStyle/>
          <a:p>
            <a:pPr marL="377191" indent="-285750" algn="r" rtl="1">
              <a:buSzPts val="1440"/>
            </a:pPr>
            <a:r>
              <a:rPr lang="en-US" sz="2400" dirty="0">
                <a:solidFill>
                  <a:schemeClr val="dk1"/>
                </a:solidFill>
              </a:rPr>
              <a:t> </a:t>
            </a:r>
            <a:r>
              <a:rPr lang="he-IL" sz="2400" dirty="0">
                <a:solidFill>
                  <a:schemeClr val="dk1"/>
                </a:solidFill>
              </a:rPr>
              <a:t>הלקוחה שלנו היא מנהלת אירועים שנתקלה בבעיה בהתנהלות היומיומית.</a:t>
            </a:r>
          </a:p>
          <a:p>
            <a:pPr marL="777241" lvl="1" algn="r" rtl="1">
              <a:buSzPts val="1440"/>
            </a:pPr>
            <a:r>
              <a:rPr lang="he-IL" sz="1800" dirty="0">
                <a:solidFill>
                  <a:schemeClr val="dk1"/>
                </a:solidFill>
              </a:rPr>
              <a:t>שימוש</a:t>
            </a:r>
            <a:r>
              <a:rPr lang="en-US" sz="1800" dirty="0">
                <a:solidFill>
                  <a:schemeClr val="dk1"/>
                </a:solidFill>
              </a:rPr>
              <a:t> </a:t>
            </a:r>
            <a:r>
              <a:rPr lang="he-IL" sz="1800" dirty="0">
                <a:solidFill>
                  <a:schemeClr val="dk1"/>
                </a:solidFill>
              </a:rPr>
              <a:t>ראשוני בחתונות.</a:t>
            </a:r>
          </a:p>
          <a:p>
            <a:pPr marL="777241" lvl="1" algn="r" rtl="1">
              <a:buSzPts val="1440"/>
            </a:pPr>
            <a:r>
              <a:rPr lang="he-IL" sz="1800" dirty="0">
                <a:solidFill>
                  <a:schemeClr val="dk1"/>
                </a:solidFill>
              </a:rPr>
              <a:t>תמיכה במכשירי </a:t>
            </a:r>
            <a:r>
              <a:rPr lang="en-US" sz="1800" dirty="0">
                <a:solidFill>
                  <a:schemeClr val="dk1"/>
                </a:solidFill>
              </a:rPr>
              <a:t>IOS</a:t>
            </a:r>
            <a:r>
              <a:rPr lang="he-IL" sz="1800" dirty="0">
                <a:solidFill>
                  <a:schemeClr val="dk1"/>
                </a:solidFill>
              </a:rPr>
              <a:t>. </a:t>
            </a:r>
          </a:p>
          <a:p>
            <a:pPr marL="377191" algn="r" rtl="1">
              <a:buSzPts val="1440"/>
            </a:pPr>
            <a:r>
              <a:rPr lang="he-IL" sz="2000" dirty="0">
                <a:solidFill>
                  <a:schemeClr val="dk1"/>
                </a:solidFill>
              </a:rPr>
              <a:t>דרישות מרכזיות: </a:t>
            </a:r>
          </a:p>
          <a:p>
            <a:pPr marL="777241" lvl="1" algn="r" rtl="1">
              <a:buSzPts val="1440"/>
            </a:pPr>
            <a:r>
              <a:rPr lang="he-IL" sz="1800" b="1" dirty="0">
                <a:solidFill>
                  <a:schemeClr val="dk1"/>
                </a:solidFill>
              </a:rPr>
              <a:t>הרשמה</a:t>
            </a:r>
            <a:r>
              <a:rPr lang="he-IL" sz="1800" dirty="0">
                <a:solidFill>
                  <a:schemeClr val="dk1"/>
                </a:solidFill>
              </a:rPr>
              <a:t> והתחברות קלה ונוחה – באמצעות </a:t>
            </a:r>
            <a:r>
              <a:rPr lang="en-US" sz="1800" dirty="0">
                <a:solidFill>
                  <a:schemeClr val="dk1"/>
                </a:solidFill>
              </a:rPr>
              <a:t>Google</a:t>
            </a:r>
            <a:r>
              <a:rPr lang="he-IL" sz="1800" dirty="0">
                <a:solidFill>
                  <a:schemeClr val="dk1"/>
                </a:solidFill>
              </a:rPr>
              <a:t>.</a:t>
            </a:r>
          </a:p>
          <a:p>
            <a:pPr marL="777241" lvl="1" algn="r" rtl="1">
              <a:buSzPts val="1440"/>
            </a:pPr>
            <a:r>
              <a:rPr lang="he-IL" sz="1800" b="1" dirty="0">
                <a:solidFill>
                  <a:schemeClr val="dk1"/>
                </a:solidFill>
              </a:rPr>
              <a:t>אירועים</a:t>
            </a:r>
            <a:r>
              <a:rPr lang="he-IL" sz="1800" dirty="0">
                <a:solidFill>
                  <a:schemeClr val="dk1"/>
                </a:solidFill>
              </a:rPr>
              <a:t>: הוספה, עריכה, מחיקה, צפייה באירועים הקרובים, צפייה בכל האירועים. </a:t>
            </a:r>
          </a:p>
          <a:p>
            <a:pPr marL="777241" lvl="1" algn="r" rtl="1">
              <a:buSzPts val="1440"/>
            </a:pPr>
            <a:r>
              <a:rPr lang="he-IL" sz="1800" b="1" dirty="0">
                <a:solidFill>
                  <a:schemeClr val="dk1"/>
                </a:solidFill>
              </a:rPr>
              <a:t>ספקים</a:t>
            </a:r>
            <a:r>
              <a:rPr lang="he-IL" sz="1800" dirty="0">
                <a:solidFill>
                  <a:schemeClr val="dk1"/>
                </a:solidFill>
              </a:rPr>
              <a:t>: הוספת ספק, עריכת פרטי ספק, תשלום לספק בזמן האירוע.</a:t>
            </a:r>
          </a:p>
          <a:p>
            <a:pPr marL="777241" lvl="1" algn="r" rtl="1">
              <a:buSzPts val="1440"/>
            </a:pPr>
            <a:r>
              <a:rPr lang="he-IL" sz="1800" b="1" dirty="0">
                <a:solidFill>
                  <a:schemeClr val="dk1"/>
                </a:solidFill>
              </a:rPr>
              <a:t>ניהול יומן ולוז</a:t>
            </a:r>
            <a:r>
              <a:rPr lang="he-IL" sz="1800" dirty="0">
                <a:solidFill>
                  <a:schemeClr val="dk1"/>
                </a:solidFill>
              </a:rPr>
              <a:t>: קביעת פגישות, קביעת שלבים באירוע, צפייה בלוח שנה ותכנון האירועים, הפגישות והשלבים באירוע עצמו.</a:t>
            </a:r>
          </a:p>
          <a:p>
            <a:pPr marL="777241" lvl="1" algn="r" rtl="1">
              <a:buSzPts val="1440"/>
            </a:pPr>
            <a:r>
              <a:rPr lang="he-IL" sz="1800" b="1" dirty="0">
                <a:solidFill>
                  <a:schemeClr val="dk1"/>
                </a:solidFill>
              </a:rPr>
              <a:t>ממשק נוח, פשוט ויפה</a:t>
            </a:r>
            <a:r>
              <a:rPr lang="he-IL" sz="1800" dirty="0">
                <a:solidFill>
                  <a:schemeClr val="dk1"/>
                </a:solidFill>
              </a:rPr>
              <a:t> – שיהיה מונגש בעתיד לשימוש נוח של הלקוחות שלה (ספקים, בעלי אירוע) ולמנהלי אירוע נוספים.</a:t>
            </a:r>
            <a:endParaRPr lang="en-US" sz="1800" dirty="0">
              <a:solidFill>
                <a:schemeClr val="dk1"/>
              </a:solidFill>
            </a:endParaRPr>
          </a:p>
          <a:p>
            <a:pPr marL="377191" algn="r" rtl="1">
              <a:buSzPts val="1440"/>
            </a:pPr>
            <a:endParaRPr lang="he-IL" sz="2000" dirty="0">
              <a:solidFill>
                <a:schemeClr val="dk1"/>
              </a:solidFill>
            </a:endParaRPr>
          </a:p>
        </p:txBody>
      </p:sp>
    </p:spTree>
    <p:extLst>
      <p:ext uri="{BB962C8B-B14F-4D97-AF65-F5344CB8AC3E}">
        <p14:creationId xmlns:p14="http://schemas.microsoft.com/office/powerpoint/2010/main" val="1195457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03"/>
        <p:cNvGrpSpPr/>
        <p:nvPr/>
      </p:nvGrpSpPr>
      <p:grpSpPr>
        <a:xfrm>
          <a:off x="0" y="0"/>
          <a:ext cx="0" cy="0"/>
          <a:chOff x="0" y="0"/>
          <a:chExt cx="0" cy="0"/>
        </a:xfrm>
      </p:grpSpPr>
      <p:sp>
        <p:nvSpPr>
          <p:cNvPr id="104" name="Google Shape;104;g11bfee692d7_0_22"/>
          <p:cNvSpPr txBox="1">
            <a:spLocks noGrp="1"/>
          </p:cNvSpPr>
          <p:nvPr>
            <p:ph type="title"/>
          </p:nvPr>
        </p:nvSpPr>
        <p:spPr>
          <a:xfrm>
            <a:off x="1987466" y="298990"/>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Our principles</a:t>
            </a:r>
            <a:endParaRPr dirty="0"/>
          </a:p>
        </p:txBody>
      </p:sp>
      <p:sp>
        <p:nvSpPr>
          <p:cNvPr id="5" name="Google Shape;99;g11bfee692d7_0_6">
            <a:extLst>
              <a:ext uri="{FF2B5EF4-FFF2-40B4-BE49-F238E27FC236}">
                <a16:creationId xmlns:a16="http://schemas.microsoft.com/office/drawing/2014/main" id="{088877DC-C063-29DC-FEA9-A2557307B138}"/>
              </a:ext>
            </a:extLst>
          </p:cNvPr>
          <p:cNvSpPr txBox="1">
            <a:spLocks/>
          </p:cNvSpPr>
          <p:nvPr/>
        </p:nvSpPr>
        <p:spPr>
          <a:xfrm>
            <a:off x="890610" y="1905000"/>
            <a:ext cx="11105400" cy="4465320"/>
          </a:xfrm>
          <a:prstGeom prst="rect">
            <a:avLst/>
          </a:prstGeom>
          <a:noFill/>
          <a:ln>
            <a:noFill/>
          </a:ln>
        </p:spPr>
        <p:txBody>
          <a:bodyPr spcFirstLastPara="1" vert="horz" wrap="square" lIns="91425" tIns="45700" rIns="91425" bIns="45700" rtlCol="0" anchor="t" anchorCtr="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377191" indent="-285750" algn="r" rtl="1">
              <a:buSzPts val="1440"/>
            </a:pPr>
            <a:r>
              <a:rPr lang="he-IL" sz="2400" dirty="0">
                <a:solidFill>
                  <a:schemeClr val="dk1"/>
                </a:solidFill>
                <a:latin typeface="Gisha (Body)"/>
              </a:rPr>
              <a:t>שימוש בטכנולוגיות קיימות והרלוונטיות ביותר לצרכים שלנו.</a:t>
            </a:r>
          </a:p>
          <a:p>
            <a:pPr marL="377191" indent="-285750" algn="r" rtl="1">
              <a:buSzPts val="1440"/>
            </a:pPr>
            <a:r>
              <a:rPr lang="he-IL" sz="2400" dirty="0">
                <a:solidFill>
                  <a:schemeClr val="dk1"/>
                </a:solidFill>
                <a:latin typeface="Gisha (Body)"/>
              </a:rPr>
              <a:t>ביצענו אינטגרציה לחלקים בצורה הטובה ביותר. </a:t>
            </a:r>
          </a:p>
          <a:p>
            <a:pPr marL="377191" indent="-285750" algn="r" rtl="1">
              <a:buSzPts val="1440"/>
            </a:pPr>
            <a:r>
              <a:rPr lang="he-IL" sz="2400" dirty="0">
                <a:solidFill>
                  <a:schemeClr val="dk1"/>
                </a:solidFill>
                <a:latin typeface="Gisha (Body)"/>
              </a:rPr>
              <a:t>שיתוף פעולה עם מעצב </a:t>
            </a:r>
            <a:r>
              <a:rPr lang="en-US" sz="2400" dirty="0">
                <a:solidFill>
                  <a:schemeClr val="dk1"/>
                </a:solidFill>
                <a:latin typeface="Gisha (Body)"/>
              </a:rPr>
              <a:t>UX-UI</a:t>
            </a:r>
            <a:r>
              <a:rPr lang="he-IL" sz="2400" dirty="0">
                <a:solidFill>
                  <a:schemeClr val="dk1"/>
                </a:solidFill>
                <a:latin typeface="Gisha (Body)"/>
              </a:rPr>
              <a:t>, עם </a:t>
            </a:r>
            <a:r>
              <a:rPr lang="en-US" sz="2400" dirty="0">
                <a:solidFill>
                  <a:schemeClr val="dk1"/>
                </a:solidFill>
                <a:latin typeface="Gisha (Body)"/>
              </a:rPr>
              <a:t>Product manager</a:t>
            </a:r>
            <a:r>
              <a:rPr lang="he-IL" sz="2400" dirty="0">
                <a:solidFill>
                  <a:schemeClr val="dk1"/>
                </a:solidFill>
                <a:latin typeface="Gisha (Body)"/>
              </a:rPr>
              <a:t> ועם לקוחות שונים מהתחום.</a:t>
            </a:r>
          </a:p>
          <a:p>
            <a:pPr marL="377191" indent="-285750" algn="r" rtl="1">
              <a:buSzPts val="1440"/>
            </a:pPr>
            <a:r>
              <a:rPr lang="he-IL" sz="2400" dirty="0">
                <a:solidFill>
                  <a:schemeClr val="dk1"/>
                </a:solidFill>
                <a:latin typeface="Gisha (Body)"/>
              </a:rPr>
              <a:t>קבלת פידבקים, רעיונות חדשים ועדכון האפליקציה בהתאם. </a:t>
            </a:r>
          </a:p>
          <a:p>
            <a:pPr marL="377191" indent="-285750" algn="r" rtl="1">
              <a:buSzPts val="1440"/>
            </a:pPr>
            <a:r>
              <a:rPr lang="he-IL" sz="2400" dirty="0">
                <a:solidFill>
                  <a:schemeClr val="dk1"/>
                </a:solidFill>
                <a:latin typeface="Gisha (Body)"/>
              </a:rPr>
              <a:t>הוצאנו מוצר שמתאים בדיוק לצורכי הלקוח, ומתאים בעזרת הטכנולוגיות המתאימות להתפתח ולהתרחב בקלות.</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g11bfee692d7_0_6"/>
          <p:cNvSpPr txBox="1">
            <a:spLocks noGrp="1"/>
          </p:cNvSpPr>
          <p:nvPr>
            <p:ph type="title"/>
          </p:nvPr>
        </p:nvSpPr>
        <p:spPr>
          <a:xfrm>
            <a:off x="1936666" y="293910"/>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Design and Software principles </a:t>
            </a:r>
            <a:endParaRPr dirty="0"/>
          </a:p>
        </p:txBody>
      </p:sp>
      <p:sp>
        <p:nvSpPr>
          <p:cNvPr id="99" name="Google Shape;99;g11bfee692d7_0_6"/>
          <p:cNvSpPr txBox="1">
            <a:spLocks noGrp="1"/>
          </p:cNvSpPr>
          <p:nvPr>
            <p:ph idx="1"/>
          </p:nvPr>
        </p:nvSpPr>
        <p:spPr>
          <a:xfrm>
            <a:off x="839810" y="1509490"/>
            <a:ext cx="11105400" cy="4724400"/>
          </a:xfrm>
          <a:prstGeom prst="rect">
            <a:avLst/>
          </a:prstGeom>
          <a:noFill/>
          <a:ln>
            <a:noFill/>
          </a:ln>
        </p:spPr>
        <p:txBody>
          <a:bodyPr spcFirstLastPara="1" wrap="square" lIns="91425" tIns="45700" rIns="91425" bIns="45700" anchor="t" anchorCtr="0">
            <a:normAutofit fontScale="92500" lnSpcReduction="10000"/>
          </a:bodyPr>
          <a:lstStyle/>
          <a:p>
            <a:pPr algn="r" rtl="1" fontAlgn="base">
              <a:spcBef>
                <a:spcPts val="1000"/>
              </a:spcBef>
              <a:spcAft>
                <a:spcPts val="0"/>
              </a:spcAft>
              <a:buFont typeface="Arial" panose="020B0604020202020204" pitchFamily="34" charset="0"/>
              <a:buChar char="•"/>
            </a:pPr>
            <a:r>
              <a:rPr lang="en-US" sz="1800" b="1" i="0" u="none" strike="noStrike" dirty="0">
                <a:solidFill>
                  <a:srgbClr val="222222"/>
                </a:solidFill>
                <a:effectLst/>
                <a:latin typeface="Gisha (Body)"/>
              </a:rPr>
              <a:t>Server</a:t>
            </a:r>
            <a:r>
              <a:rPr lang="he-IL" sz="1800" b="0" i="0" u="none" strike="noStrike" dirty="0">
                <a:solidFill>
                  <a:srgbClr val="222222"/>
                </a:solidFill>
                <a:effectLst/>
                <a:latin typeface="Gisha (Body)"/>
              </a:rPr>
              <a:t> - הסרבר כתוב בשפת</a:t>
            </a:r>
            <a:r>
              <a:rPr lang="en-US" sz="1800" b="0" i="0" u="none" strike="noStrike" dirty="0">
                <a:solidFill>
                  <a:srgbClr val="222222"/>
                </a:solidFill>
                <a:effectLst/>
                <a:latin typeface="Gisha (Body)"/>
              </a:rPr>
              <a:t>Python </a:t>
            </a:r>
            <a:r>
              <a:rPr lang="he-IL" sz="1800" b="0" i="0" u="none" strike="noStrike" dirty="0">
                <a:solidFill>
                  <a:srgbClr val="222222"/>
                </a:solidFill>
                <a:effectLst/>
                <a:latin typeface="Gisha (Body)"/>
              </a:rPr>
              <a:t> בעזרת</a:t>
            </a:r>
            <a:r>
              <a:rPr lang="en-US" sz="1800" b="0" i="0" u="none" strike="noStrike" dirty="0">
                <a:solidFill>
                  <a:srgbClr val="222222"/>
                </a:solidFill>
                <a:effectLst/>
                <a:latin typeface="Gisha (Body)"/>
              </a:rPr>
              <a:t>Django web framework </a:t>
            </a:r>
            <a:r>
              <a:rPr lang="he-IL" dirty="0">
                <a:solidFill>
                  <a:srgbClr val="222222"/>
                </a:solidFill>
                <a:latin typeface="Gisha (Body)"/>
              </a:rPr>
              <a:t>. </a:t>
            </a:r>
          </a:p>
          <a:p>
            <a:pPr lvl="1" algn="r" rtl="1" fontAlgn="base">
              <a:buFont typeface="Arial" panose="020B0604020202020204" pitchFamily="34" charset="0"/>
              <a:buChar char="•"/>
            </a:pPr>
            <a:r>
              <a:rPr lang="he-IL" b="0" i="0" u="none" strike="noStrike" dirty="0">
                <a:solidFill>
                  <a:srgbClr val="222222"/>
                </a:solidFill>
                <a:effectLst/>
                <a:latin typeface="Gisha (Body)"/>
              </a:rPr>
              <a:t>השימוש בכלים אלו מאפש</a:t>
            </a:r>
            <a:r>
              <a:rPr lang="he-IL" dirty="0">
                <a:solidFill>
                  <a:srgbClr val="222222"/>
                </a:solidFill>
                <a:latin typeface="Gisha (Body)"/>
              </a:rPr>
              <a:t>ר </a:t>
            </a:r>
            <a:r>
              <a:rPr lang="he-IL" b="0" i="0" u="none" strike="noStrike" dirty="0">
                <a:solidFill>
                  <a:srgbClr val="222222"/>
                </a:solidFill>
                <a:effectLst/>
                <a:latin typeface="Gisha (Body)"/>
              </a:rPr>
              <a:t>בניית סרבר ברמה גבוהה ובפשטות ומנגיש את רוב הצרכים של הסרבר בפשטות וקלות (</a:t>
            </a:r>
            <a:r>
              <a:rPr lang="en-US" b="0" i="0" u="none" strike="noStrike" dirty="0">
                <a:solidFill>
                  <a:srgbClr val="222222"/>
                </a:solidFill>
                <a:effectLst/>
                <a:latin typeface="Gisha (Body)"/>
              </a:rPr>
              <a:t>Authentication</a:t>
            </a:r>
            <a:r>
              <a:rPr lang="he-IL" b="0" i="0" u="none" strike="noStrike" dirty="0">
                <a:solidFill>
                  <a:srgbClr val="222222"/>
                </a:solidFill>
                <a:effectLst/>
                <a:latin typeface="Gisha (Body)"/>
              </a:rPr>
              <a:t>, הרשאות</a:t>
            </a:r>
            <a:r>
              <a:rPr lang="he-IL" dirty="0">
                <a:solidFill>
                  <a:srgbClr val="222222"/>
                </a:solidFill>
                <a:latin typeface="Gisha (Body)"/>
              </a:rPr>
              <a:t>,</a:t>
            </a:r>
            <a:r>
              <a:rPr lang="he-IL" b="0" i="0" u="none" strike="noStrike" dirty="0">
                <a:solidFill>
                  <a:srgbClr val="222222"/>
                </a:solidFill>
                <a:effectLst/>
                <a:latin typeface="Gisha (Body)"/>
              </a:rPr>
              <a:t> קריאות</a:t>
            </a:r>
            <a:r>
              <a:rPr lang="en-US" b="0" i="0" u="none" strike="noStrike" dirty="0">
                <a:solidFill>
                  <a:srgbClr val="222222"/>
                </a:solidFill>
                <a:effectLst/>
                <a:latin typeface="Gisha (Body)"/>
              </a:rPr>
              <a:t>API </a:t>
            </a:r>
            <a:r>
              <a:rPr lang="he-IL" b="0" i="0" u="none" strike="noStrike" dirty="0">
                <a:solidFill>
                  <a:srgbClr val="222222"/>
                </a:solidFill>
                <a:effectLst/>
                <a:latin typeface="Gisha (Body)"/>
              </a:rPr>
              <a:t>, התחברות ל- </a:t>
            </a:r>
            <a:r>
              <a:rPr lang="en-US" b="0" i="0" u="none" strike="noStrike" dirty="0">
                <a:solidFill>
                  <a:srgbClr val="222222"/>
                </a:solidFill>
                <a:effectLst/>
                <a:latin typeface="Gisha (Body)"/>
              </a:rPr>
              <a:t>DB</a:t>
            </a:r>
            <a:r>
              <a:rPr lang="he-IL" b="0" i="0" u="none" strike="noStrike" dirty="0">
                <a:solidFill>
                  <a:srgbClr val="222222"/>
                </a:solidFill>
                <a:effectLst/>
                <a:latin typeface="Gisha (Body)"/>
              </a:rPr>
              <a:t> וכו')</a:t>
            </a:r>
          </a:p>
          <a:p>
            <a:pPr marL="457200" lvl="1" indent="0" algn="r" rtl="1" fontAlgn="base">
              <a:buNone/>
            </a:pPr>
            <a:endParaRPr lang="he-IL" b="0" i="0" u="none" strike="noStrike" dirty="0">
              <a:solidFill>
                <a:srgbClr val="222222"/>
              </a:solidFill>
              <a:effectLst/>
              <a:latin typeface="Gisha (Body)"/>
            </a:endParaRPr>
          </a:p>
          <a:p>
            <a:pPr algn="r" rtl="1" fontAlgn="base">
              <a:spcBef>
                <a:spcPts val="0"/>
              </a:spcBef>
              <a:spcAft>
                <a:spcPts val="0"/>
              </a:spcAft>
              <a:buFont typeface="Arial" panose="020B0604020202020204" pitchFamily="34" charset="0"/>
              <a:buChar char="•"/>
            </a:pPr>
            <a:r>
              <a:rPr lang="en-US" sz="1800" b="1" i="0" u="none" strike="noStrike" dirty="0">
                <a:solidFill>
                  <a:srgbClr val="222222"/>
                </a:solidFill>
                <a:effectLst/>
                <a:latin typeface="Gisha (Body)"/>
              </a:rPr>
              <a:t>Client</a:t>
            </a:r>
            <a:r>
              <a:rPr lang="he-IL" sz="1800" b="0" i="0" u="none" strike="noStrike" dirty="0">
                <a:solidFill>
                  <a:srgbClr val="222222"/>
                </a:solidFill>
                <a:effectLst/>
                <a:latin typeface="Gisha (Body)"/>
              </a:rPr>
              <a:t> - הקליינט כתוב בשפת</a:t>
            </a:r>
            <a:r>
              <a:rPr lang="en-US" sz="1800" b="0" i="0" u="none" strike="noStrike" dirty="0">
                <a:solidFill>
                  <a:srgbClr val="222222"/>
                </a:solidFill>
                <a:effectLst/>
                <a:latin typeface="Gisha (Body)"/>
              </a:rPr>
              <a:t>React Native </a:t>
            </a:r>
            <a:r>
              <a:rPr lang="he-IL" sz="1800" b="0" i="0" u="none" strike="noStrike" dirty="0">
                <a:solidFill>
                  <a:srgbClr val="222222"/>
                </a:solidFill>
                <a:effectLst/>
                <a:latin typeface="Gisha (Body)"/>
              </a:rPr>
              <a:t> בעזרת</a:t>
            </a:r>
            <a:r>
              <a:rPr lang="en-US" sz="1800" b="0" i="0" u="none" strike="noStrike" dirty="0">
                <a:solidFill>
                  <a:srgbClr val="222222"/>
                </a:solidFill>
                <a:effectLst/>
                <a:latin typeface="Gisha (Body)"/>
              </a:rPr>
              <a:t>Expo platform </a:t>
            </a:r>
            <a:r>
              <a:rPr lang="he-IL" dirty="0">
                <a:solidFill>
                  <a:srgbClr val="222222"/>
                </a:solidFill>
                <a:latin typeface="Gisha (Body)"/>
              </a:rPr>
              <a:t>.</a:t>
            </a:r>
          </a:p>
          <a:p>
            <a:pPr lvl="1" algn="r" rtl="1" fontAlgn="base">
              <a:spcBef>
                <a:spcPts val="0"/>
              </a:spcBef>
              <a:buFont typeface="Arial" panose="020B0604020202020204" pitchFamily="34" charset="0"/>
              <a:buChar char="•"/>
            </a:pPr>
            <a:r>
              <a:rPr lang="he-IL" b="0" i="0" u="none" strike="noStrike" dirty="0">
                <a:solidFill>
                  <a:srgbClr val="222222"/>
                </a:solidFill>
                <a:effectLst/>
                <a:latin typeface="Gisha (Body)"/>
              </a:rPr>
              <a:t>השימוש ב</a:t>
            </a:r>
            <a:r>
              <a:rPr lang="en-US" b="0" i="0" u="none" strike="noStrike" dirty="0">
                <a:solidFill>
                  <a:srgbClr val="222222"/>
                </a:solidFill>
                <a:effectLst/>
                <a:latin typeface="Gisha (Body)"/>
              </a:rPr>
              <a:t>Expo</a:t>
            </a:r>
            <a:r>
              <a:rPr lang="he-IL" b="0" i="0" u="none" strike="noStrike" dirty="0">
                <a:solidFill>
                  <a:srgbClr val="222222"/>
                </a:solidFill>
                <a:effectLst/>
                <a:latin typeface="Gisha (Body)"/>
              </a:rPr>
              <a:t> מאפש</a:t>
            </a:r>
            <a:r>
              <a:rPr lang="he-IL" dirty="0">
                <a:solidFill>
                  <a:srgbClr val="222222"/>
                </a:solidFill>
                <a:latin typeface="Gisha (Body)"/>
              </a:rPr>
              <a:t>ר </a:t>
            </a:r>
            <a:r>
              <a:rPr lang="he-IL" b="0" i="0" u="none" strike="noStrike" dirty="0">
                <a:solidFill>
                  <a:srgbClr val="222222"/>
                </a:solidFill>
                <a:effectLst/>
                <a:latin typeface="Gisha (Body)"/>
              </a:rPr>
              <a:t>ליצור אפליקציות מותאמות אנדרואיד</a:t>
            </a:r>
            <a:r>
              <a:rPr lang="he-IL" dirty="0">
                <a:solidFill>
                  <a:srgbClr val="222222"/>
                </a:solidFill>
                <a:latin typeface="Gisha (Body)"/>
              </a:rPr>
              <a:t> ו-</a:t>
            </a:r>
            <a:r>
              <a:rPr lang="en-US" b="0" i="0" u="none" strike="noStrike" dirty="0">
                <a:solidFill>
                  <a:srgbClr val="222222"/>
                </a:solidFill>
                <a:effectLst/>
                <a:latin typeface="Gisha (Body)"/>
              </a:rPr>
              <a:t>iOS </a:t>
            </a:r>
            <a:r>
              <a:rPr lang="he-IL" b="0" i="0" u="none" strike="noStrike" dirty="0">
                <a:solidFill>
                  <a:srgbClr val="222222"/>
                </a:solidFill>
                <a:effectLst/>
                <a:latin typeface="Gisha (Body)"/>
              </a:rPr>
              <a:t> בעזרת בסיס טוב ובצורה פשוטה.</a:t>
            </a:r>
          </a:p>
          <a:p>
            <a:pPr lvl="1" algn="r" rtl="1" fontAlgn="base">
              <a:spcBef>
                <a:spcPts val="0"/>
              </a:spcBef>
              <a:buFont typeface="Arial" panose="020B0604020202020204" pitchFamily="34" charset="0"/>
              <a:buChar char="•"/>
            </a:pPr>
            <a:r>
              <a:rPr lang="en-US" b="0" i="0" u="none" strike="noStrike" dirty="0">
                <a:solidFill>
                  <a:srgbClr val="222222"/>
                </a:solidFill>
                <a:effectLst/>
                <a:latin typeface="Gisha (Body)"/>
              </a:rPr>
              <a:t>React Native</a:t>
            </a:r>
            <a:r>
              <a:rPr lang="he-IL" b="0" i="0" u="none" strike="noStrike" dirty="0">
                <a:solidFill>
                  <a:srgbClr val="222222"/>
                </a:solidFill>
                <a:effectLst/>
                <a:latin typeface="Gisha (Body)"/>
              </a:rPr>
              <a:t> </a:t>
            </a:r>
            <a:r>
              <a:rPr lang="he-IL" dirty="0">
                <a:solidFill>
                  <a:srgbClr val="222222"/>
                </a:solidFill>
                <a:latin typeface="Gisha (Body)"/>
              </a:rPr>
              <a:t>היא ספרייה שמכילה קומפוננטות רבות שניתן להשתמש בהן ולעצב את האפליקציה בצורה נוחה ופתוחה לשינויים.</a:t>
            </a:r>
          </a:p>
          <a:p>
            <a:pPr marL="457200" lvl="1" indent="0" algn="r" rtl="1" fontAlgn="base">
              <a:spcBef>
                <a:spcPts val="0"/>
              </a:spcBef>
              <a:buNone/>
            </a:pPr>
            <a:endParaRPr lang="he-IL" b="0" i="0" u="none" strike="noStrike" dirty="0">
              <a:solidFill>
                <a:srgbClr val="222222"/>
              </a:solidFill>
              <a:effectLst/>
              <a:latin typeface="Gisha (Body)"/>
            </a:endParaRPr>
          </a:p>
          <a:p>
            <a:pPr algn="r" rtl="1" fontAlgn="base">
              <a:spcBef>
                <a:spcPts val="0"/>
              </a:spcBef>
              <a:spcAft>
                <a:spcPts val="0"/>
              </a:spcAft>
              <a:buFont typeface="Arial" panose="020B0604020202020204" pitchFamily="34" charset="0"/>
              <a:buChar char="•"/>
            </a:pPr>
            <a:r>
              <a:rPr lang="en-US" sz="1800" b="1" i="0" u="none" strike="noStrike" dirty="0">
                <a:solidFill>
                  <a:srgbClr val="222222"/>
                </a:solidFill>
                <a:effectLst/>
                <a:latin typeface="Gisha (Body)"/>
              </a:rPr>
              <a:t>Cloud service</a:t>
            </a:r>
            <a:r>
              <a:rPr lang="he-IL" sz="1800" b="1" i="0" u="none" strike="noStrike" dirty="0">
                <a:solidFill>
                  <a:srgbClr val="222222"/>
                </a:solidFill>
                <a:effectLst/>
                <a:latin typeface="Gisha (Body)"/>
              </a:rPr>
              <a:t> </a:t>
            </a:r>
            <a:r>
              <a:rPr lang="he-IL" sz="1800" b="0" i="0" u="none" strike="noStrike" dirty="0">
                <a:solidFill>
                  <a:srgbClr val="222222"/>
                </a:solidFill>
                <a:effectLst/>
                <a:latin typeface="Gisha (Body)"/>
              </a:rPr>
              <a:t>- עבור שירותי הענן שלנו בחרנו ב-</a:t>
            </a:r>
            <a:r>
              <a:rPr lang="en-US" sz="1800" b="0" i="0" u="none" strike="noStrike" dirty="0">
                <a:solidFill>
                  <a:srgbClr val="222222"/>
                </a:solidFill>
                <a:effectLst/>
                <a:latin typeface="Gisha (Body)"/>
              </a:rPr>
              <a:t>AWS EC2 </a:t>
            </a:r>
            <a:r>
              <a:rPr lang="he-IL" dirty="0">
                <a:solidFill>
                  <a:srgbClr val="222222"/>
                </a:solidFill>
                <a:latin typeface="Gisha (Body)"/>
              </a:rPr>
              <a:t>.</a:t>
            </a:r>
          </a:p>
          <a:p>
            <a:pPr lvl="1" algn="r" rtl="1" fontAlgn="base">
              <a:spcBef>
                <a:spcPts val="0"/>
              </a:spcBef>
              <a:buFont typeface="Arial" panose="020B0604020202020204" pitchFamily="34" charset="0"/>
              <a:buChar char="•"/>
            </a:pPr>
            <a:r>
              <a:rPr lang="he-IL" b="0" i="0" u="none" strike="noStrike" dirty="0">
                <a:solidFill>
                  <a:srgbClr val="222222"/>
                </a:solidFill>
                <a:effectLst/>
                <a:latin typeface="Gisha (Body)"/>
              </a:rPr>
              <a:t>הסרבר צריך להיות נגיש מכל טלפון אשר מנסה להתחבר אליו ולכן חייב להיות בענן,</a:t>
            </a:r>
            <a:r>
              <a:rPr lang="en-US" b="0" i="0" u="none" strike="noStrike" dirty="0">
                <a:solidFill>
                  <a:srgbClr val="222222"/>
                </a:solidFill>
                <a:effectLst/>
                <a:latin typeface="Gisha (Body)"/>
              </a:rPr>
              <a:t>AWS </a:t>
            </a:r>
            <a:r>
              <a:rPr lang="he-IL" b="0" i="0" u="none" strike="noStrike" dirty="0">
                <a:solidFill>
                  <a:srgbClr val="222222"/>
                </a:solidFill>
                <a:effectLst/>
                <a:latin typeface="Gisha (Body)"/>
              </a:rPr>
              <a:t> מספקת שירות זה בצורה נוחה ופשוטה.</a:t>
            </a:r>
          </a:p>
          <a:p>
            <a:pPr lvl="1" algn="r" rtl="1" fontAlgn="base">
              <a:spcBef>
                <a:spcPts val="0"/>
              </a:spcBef>
              <a:buFont typeface="Arial" panose="020B0604020202020204" pitchFamily="34" charset="0"/>
              <a:buChar char="•"/>
            </a:pPr>
            <a:r>
              <a:rPr lang="he-IL" b="0" i="0" u="none" strike="noStrike" dirty="0">
                <a:solidFill>
                  <a:srgbClr val="222222"/>
                </a:solidFill>
                <a:effectLst/>
                <a:latin typeface="Gisha (Body)"/>
              </a:rPr>
              <a:t>בנוסף, </a:t>
            </a:r>
            <a:r>
              <a:rPr lang="en-US" b="0" i="0" u="none" strike="noStrike" dirty="0">
                <a:solidFill>
                  <a:srgbClr val="222222"/>
                </a:solidFill>
                <a:effectLst/>
                <a:latin typeface="Gisha (Body)"/>
              </a:rPr>
              <a:t>AWS</a:t>
            </a:r>
            <a:r>
              <a:rPr lang="he-IL" b="0" i="0" u="none" strike="noStrike" dirty="0">
                <a:solidFill>
                  <a:srgbClr val="222222"/>
                </a:solidFill>
                <a:effectLst/>
                <a:latin typeface="Gisha (Body)"/>
              </a:rPr>
              <a:t> מספק רובסטיות – ומותאם להתרחבות של האפליקציה ולשימוש של מספר משתמשים גדול.</a:t>
            </a:r>
          </a:p>
          <a:p>
            <a:pPr lvl="1" algn="r" rtl="1" fontAlgn="base">
              <a:spcBef>
                <a:spcPts val="0"/>
              </a:spcBef>
              <a:buFont typeface="Arial" panose="020B0604020202020204" pitchFamily="34" charset="0"/>
              <a:buChar char="•"/>
            </a:pPr>
            <a:r>
              <a:rPr lang="he-IL" dirty="0">
                <a:solidFill>
                  <a:srgbClr val="222222"/>
                </a:solidFill>
                <a:latin typeface="Gisha (Body)"/>
              </a:rPr>
              <a:t>בהרצת קובץ </a:t>
            </a:r>
            <a:r>
              <a:rPr lang="en-US" dirty="0">
                <a:solidFill>
                  <a:srgbClr val="222222"/>
                </a:solidFill>
                <a:latin typeface="Gisha (Body)"/>
              </a:rPr>
              <a:t>update.sh</a:t>
            </a:r>
            <a:r>
              <a:rPr lang="he-IL" dirty="0">
                <a:solidFill>
                  <a:srgbClr val="222222"/>
                </a:solidFill>
                <a:latin typeface="Gisha (Body)"/>
              </a:rPr>
              <a:t> – כל שינוי ועדכון שהוכנסו ל</a:t>
            </a:r>
            <a:r>
              <a:rPr lang="en-US" dirty="0">
                <a:solidFill>
                  <a:srgbClr val="222222"/>
                </a:solidFill>
                <a:latin typeface="Gisha (Body)"/>
              </a:rPr>
              <a:t>Git</a:t>
            </a:r>
            <a:r>
              <a:rPr lang="he-IL" dirty="0">
                <a:solidFill>
                  <a:srgbClr val="222222"/>
                </a:solidFill>
                <a:latin typeface="Gisha (Body)"/>
              </a:rPr>
              <a:t> מתעדכן בשרת המרוחק.</a:t>
            </a:r>
            <a:endParaRPr lang="he-IL" b="0" i="0" u="none" strike="noStrike" dirty="0">
              <a:solidFill>
                <a:srgbClr val="222222"/>
              </a:solidFill>
              <a:effectLst/>
              <a:latin typeface="Gisha (Body)"/>
            </a:endParaRPr>
          </a:p>
          <a:p>
            <a:pPr marL="457200" lvl="1" indent="0" algn="r" rtl="1" fontAlgn="base">
              <a:spcBef>
                <a:spcPts val="0"/>
              </a:spcBef>
              <a:buNone/>
            </a:pPr>
            <a:endParaRPr lang="he-IL" b="0" i="0" u="none" strike="noStrike" dirty="0">
              <a:solidFill>
                <a:srgbClr val="222222"/>
              </a:solidFill>
              <a:effectLst/>
              <a:latin typeface="Gisha (Body)"/>
            </a:endParaRPr>
          </a:p>
          <a:p>
            <a:pPr algn="r" rtl="1" fontAlgn="base">
              <a:spcBef>
                <a:spcPts val="0"/>
              </a:spcBef>
              <a:buFont typeface="Arial" panose="020B0604020202020204" pitchFamily="34" charset="0"/>
              <a:buChar char="•"/>
            </a:pPr>
            <a:r>
              <a:rPr lang="en-US" b="1" dirty="0">
                <a:solidFill>
                  <a:srgbClr val="222222"/>
                </a:solidFill>
                <a:latin typeface="Gisha (Body)"/>
              </a:rPr>
              <a:t>DB</a:t>
            </a:r>
            <a:r>
              <a:rPr lang="he-IL" dirty="0">
                <a:solidFill>
                  <a:srgbClr val="222222"/>
                </a:solidFill>
                <a:latin typeface="Gisha (Body)"/>
              </a:rPr>
              <a:t> - השתמשנו ב-</a:t>
            </a:r>
            <a:r>
              <a:rPr lang="en-US" sz="1800" dirty="0">
                <a:solidFill>
                  <a:srgbClr val="222222"/>
                </a:solidFill>
                <a:latin typeface="Gisha (Body)"/>
              </a:rPr>
              <a:t> SQLite</a:t>
            </a:r>
            <a:r>
              <a:rPr lang="en-US" dirty="0">
                <a:solidFill>
                  <a:srgbClr val="222222"/>
                </a:solidFill>
                <a:latin typeface="Gisha (Body)"/>
              </a:rPr>
              <a:t> </a:t>
            </a:r>
            <a:r>
              <a:rPr lang="he-IL" dirty="0">
                <a:solidFill>
                  <a:srgbClr val="222222"/>
                </a:solidFill>
                <a:latin typeface="Gisha (Body)"/>
              </a:rPr>
              <a:t>.</a:t>
            </a:r>
          </a:p>
          <a:p>
            <a:pPr lvl="1" algn="r" rtl="1" fontAlgn="base">
              <a:spcBef>
                <a:spcPts val="0"/>
              </a:spcBef>
              <a:buFont typeface="Arial" panose="020B0604020202020204" pitchFamily="34" charset="0"/>
              <a:buChar char="•"/>
            </a:pPr>
            <a:r>
              <a:rPr lang="en-US" sz="1800" dirty="0">
                <a:solidFill>
                  <a:srgbClr val="222222"/>
                </a:solidFill>
                <a:latin typeface="Gisha (Body)"/>
              </a:rPr>
              <a:t>SQLite</a:t>
            </a:r>
            <a:r>
              <a:rPr lang="he-IL" sz="1800" dirty="0">
                <a:solidFill>
                  <a:srgbClr val="222222"/>
                </a:solidFill>
                <a:latin typeface="Gisha (Body)"/>
              </a:rPr>
              <a:t> הוא </a:t>
            </a:r>
            <a:r>
              <a:rPr lang="en-US" sz="1800" dirty="0">
                <a:solidFill>
                  <a:srgbClr val="222222"/>
                </a:solidFill>
                <a:latin typeface="Gisha (Body)"/>
              </a:rPr>
              <a:t>DB</a:t>
            </a:r>
            <a:r>
              <a:rPr lang="he-IL" sz="1800" dirty="0">
                <a:solidFill>
                  <a:srgbClr val="222222"/>
                </a:solidFill>
                <a:latin typeface="Gisha (Body)"/>
              </a:rPr>
              <a:t> פשוט</a:t>
            </a:r>
            <a:r>
              <a:rPr lang="en-US" sz="1800" dirty="0">
                <a:solidFill>
                  <a:srgbClr val="222222"/>
                </a:solidFill>
                <a:latin typeface="Gisha (Body)"/>
              </a:rPr>
              <a:t>,</a:t>
            </a:r>
            <a:r>
              <a:rPr lang="he-IL" sz="1800" dirty="0">
                <a:solidFill>
                  <a:srgbClr val="222222"/>
                </a:solidFill>
                <a:latin typeface="Gisha (Body)"/>
              </a:rPr>
              <a:t> מהיר</a:t>
            </a:r>
            <a:r>
              <a:rPr lang="en-US" sz="1800" dirty="0">
                <a:solidFill>
                  <a:srgbClr val="222222"/>
                </a:solidFill>
                <a:latin typeface="Gisha (Body)"/>
              </a:rPr>
              <a:t>,</a:t>
            </a:r>
            <a:r>
              <a:rPr lang="he-IL" sz="1800" dirty="0">
                <a:solidFill>
                  <a:srgbClr val="222222"/>
                </a:solidFill>
                <a:latin typeface="Gisha (Body)"/>
              </a:rPr>
              <a:t> ולוקאלי על הסרבר</a:t>
            </a:r>
            <a:r>
              <a:rPr lang="en-US" sz="1800" dirty="0">
                <a:solidFill>
                  <a:srgbClr val="222222"/>
                </a:solidFill>
                <a:latin typeface="Gisha (Body)"/>
              </a:rPr>
              <a:t>.</a:t>
            </a:r>
            <a:r>
              <a:rPr lang="he-IL" sz="1800" dirty="0">
                <a:solidFill>
                  <a:srgbClr val="222222"/>
                </a:solidFill>
                <a:latin typeface="Gisha (Body)"/>
              </a:rPr>
              <a:t> בשלב זה, דרישות הלקוח וכמות המשתמשים שעתידיים להשתמש באפליקציה במקביל כלי זה הוא נוח, פשוט ועוזר לנהל את ה</a:t>
            </a:r>
            <a:r>
              <a:rPr lang="en-US" sz="1800" dirty="0">
                <a:solidFill>
                  <a:srgbClr val="222222"/>
                </a:solidFill>
                <a:latin typeface="Gisha (Body)"/>
              </a:rPr>
              <a:t>DB</a:t>
            </a:r>
            <a:r>
              <a:rPr lang="he-IL" sz="1800" dirty="0">
                <a:solidFill>
                  <a:srgbClr val="222222"/>
                </a:solidFill>
                <a:latin typeface="Gisha (Body)"/>
              </a:rPr>
              <a:t> בצורה נוחה ומהירה. </a:t>
            </a:r>
          </a:p>
          <a:p>
            <a:pPr lvl="1" algn="r" rtl="1" fontAlgn="base">
              <a:spcBef>
                <a:spcPts val="0"/>
              </a:spcBef>
              <a:buFont typeface="Arial" panose="020B0604020202020204" pitchFamily="34" charset="0"/>
              <a:buChar char="•"/>
            </a:pPr>
            <a:r>
              <a:rPr lang="he-IL" sz="1800" dirty="0">
                <a:solidFill>
                  <a:srgbClr val="222222"/>
                </a:solidFill>
                <a:latin typeface="Gisha (Body)"/>
              </a:rPr>
              <a:t>חשוב לציין, השימוש ב</a:t>
            </a:r>
            <a:r>
              <a:rPr lang="en-US" sz="1800" dirty="0">
                <a:solidFill>
                  <a:srgbClr val="222222"/>
                </a:solidFill>
                <a:latin typeface="Gisha (Body)"/>
              </a:rPr>
              <a:t>Django</a:t>
            </a:r>
            <a:r>
              <a:rPr lang="he-IL" sz="1800" dirty="0">
                <a:solidFill>
                  <a:srgbClr val="222222"/>
                </a:solidFill>
                <a:latin typeface="Gisha (Body)"/>
              </a:rPr>
              <a:t> מאפשר להתחבר ל- </a:t>
            </a:r>
            <a:r>
              <a:rPr lang="en-US" sz="1800" dirty="0">
                <a:solidFill>
                  <a:srgbClr val="222222"/>
                </a:solidFill>
                <a:latin typeface="Gisha (Body)"/>
              </a:rPr>
              <a:t>DB</a:t>
            </a:r>
            <a:r>
              <a:rPr lang="he-IL" sz="1800" dirty="0">
                <a:solidFill>
                  <a:srgbClr val="222222"/>
                </a:solidFill>
                <a:latin typeface="Gisha (Body)"/>
              </a:rPr>
              <a:t> חדש, ולהחליף את השימוש ב</a:t>
            </a:r>
            <a:r>
              <a:rPr lang="en-US" sz="1800" dirty="0">
                <a:solidFill>
                  <a:srgbClr val="222222"/>
                </a:solidFill>
                <a:latin typeface="Gisha (Body)"/>
              </a:rPr>
              <a:t>SQLite</a:t>
            </a:r>
            <a:r>
              <a:rPr lang="he-IL" sz="1800" dirty="0">
                <a:solidFill>
                  <a:srgbClr val="222222"/>
                </a:solidFill>
                <a:latin typeface="Gisha (Body)"/>
              </a:rPr>
              <a:t> בכל רגע שהצרכים יבקשו זאת, וזה על ידי שינוי שורת קוד אחת ובעזרה חיבור הטבלאות והאובייקטים לכלי שנרצה להשתמש בו.</a:t>
            </a:r>
            <a:r>
              <a:rPr lang="he-IL" sz="1800" dirty="0">
                <a:solidFill>
                  <a:srgbClr val="222222"/>
                </a:solidFill>
                <a:latin typeface="Arial" panose="020B0604020202020204" pitchFamily="34" charset="0"/>
              </a:rPr>
              <a:t> </a:t>
            </a:r>
          </a:p>
        </p:txBody>
      </p:sp>
    </p:spTree>
    <p:extLst>
      <p:ext uri="{BB962C8B-B14F-4D97-AF65-F5344CB8AC3E}">
        <p14:creationId xmlns:p14="http://schemas.microsoft.com/office/powerpoint/2010/main" val="1403946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1bfee692d7_0_6"/>
          <p:cNvSpPr txBox="1">
            <a:spLocks noGrp="1"/>
          </p:cNvSpPr>
          <p:nvPr>
            <p:ph type="title"/>
          </p:nvPr>
        </p:nvSpPr>
        <p:spPr>
          <a:xfrm>
            <a:off x="1936666" y="293910"/>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Design and Software principles </a:t>
            </a:r>
          </a:p>
        </p:txBody>
      </p:sp>
      <p:sp>
        <p:nvSpPr>
          <p:cNvPr id="99" name="Google Shape;99;g11bfee692d7_0_6"/>
          <p:cNvSpPr txBox="1">
            <a:spLocks noGrp="1"/>
          </p:cNvSpPr>
          <p:nvPr>
            <p:ph idx="1"/>
          </p:nvPr>
        </p:nvSpPr>
        <p:spPr>
          <a:xfrm>
            <a:off x="6296628" y="1574800"/>
            <a:ext cx="5648582" cy="4724400"/>
          </a:xfrm>
          <a:prstGeom prst="rect">
            <a:avLst/>
          </a:prstGeom>
          <a:noFill/>
          <a:ln>
            <a:noFill/>
          </a:ln>
        </p:spPr>
        <p:txBody>
          <a:bodyPr spcFirstLastPara="1" wrap="square" lIns="91425" tIns="45700" rIns="91425" bIns="45700" anchor="t" anchorCtr="0">
            <a:normAutofit/>
          </a:bodyPr>
          <a:lstStyle/>
          <a:p>
            <a:pPr algn="r" rtl="1" fontAlgn="base">
              <a:spcBef>
                <a:spcPts val="1000"/>
              </a:spcBef>
              <a:spcAft>
                <a:spcPts val="0"/>
              </a:spcAft>
              <a:buFont typeface="Arial" panose="020B0604020202020204" pitchFamily="34" charset="0"/>
              <a:buChar char="•"/>
            </a:pPr>
            <a:r>
              <a:rPr lang="en-US" sz="1800" b="1" i="0" strike="noStrike" dirty="0">
                <a:solidFill>
                  <a:srgbClr val="222222"/>
                </a:solidFill>
                <a:effectLst/>
                <a:latin typeface="Gisha (Body)"/>
              </a:rPr>
              <a:t>Server</a:t>
            </a:r>
            <a:r>
              <a:rPr lang="he-IL" sz="1800" b="0" i="0" u="none" strike="noStrike" dirty="0">
                <a:solidFill>
                  <a:srgbClr val="222222"/>
                </a:solidFill>
                <a:effectLst/>
                <a:latin typeface="Gisha (Body)"/>
              </a:rPr>
              <a:t> - הסרבר כתוב בשפת</a:t>
            </a:r>
            <a:r>
              <a:rPr lang="en-US" sz="1800" i="1" strike="noStrike" dirty="0">
                <a:solidFill>
                  <a:srgbClr val="222222"/>
                </a:solidFill>
                <a:effectLst/>
                <a:latin typeface="Gisha (Body)"/>
              </a:rPr>
              <a:t>Python</a:t>
            </a:r>
            <a:r>
              <a:rPr lang="en-US" sz="1800" b="0" i="0" u="none" strike="noStrike" dirty="0">
                <a:solidFill>
                  <a:srgbClr val="222222"/>
                </a:solidFill>
                <a:effectLst/>
                <a:latin typeface="Gisha (Body)"/>
              </a:rPr>
              <a:t> </a:t>
            </a:r>
            <a:r>
              <a:rPr lang="he-IL" sz="1800" b="0" i="0" u="none" strike="noStrike" dirty="0">
                <a:solidFill>
                  <a:srgbClr val="222222"/>
                </a:solidFill>
                <a:effectLst/>
                <a:latin typeface="Gisha (Body)"/>
              </a:rPr>
              <a:t> בעזרת</a:t>
            </a:r>
            <a:r>
              <a:rPr lang="en-US" sz="1800" i="1" u="none" strike="noStrike" dirty="0">
                <a:solidFill>
                  <a:srgbClr val="222222"/>
                </a:solidFill>
                <a:effectLst/>
                <a:latin typeface="Gisha (Body)"/>
              </a:rPr>
              <a:t>Django</a:t>
            </a:r>
            <a:r>
              <a:rPr lang="en-US" sz="1800" b="0" i="0" u="none" strike="noStrike" dirty="0">
                <a:solidFill>
                  <a:srgbClr val="222222"/>
                </a:solidFill>
                <a:effectLst/>
                <a:latin typeface="Gisha (Body)"/>
              </a:rPr>
              <a:t> </a:t>
            </a:r>
            <a:r>
              <a:rPr lang="en-US" sz="1800" i="1" strike="noStrike" dirty="0">
                <a:solidFill>
                  <a:srgbClr val="222222"/>
                </a:solidFill>
                <a:effectLst/>
                <a:latin typeface="Gisha (Body)"/>
              </a:rPr>
              <a:t>web</a:t>
            </a:r>
            <a:r>
              <a:rPr lang="en-US" sz="1800" b="1" i="0" u="none" strike="noStrike" dirty="0">
                <a:solidFill>
                  <a:srgbClr val="222222"/>
                </a:solidFill>
                <a:effectLst/>
                <a:latin typeface="Gisha (Body)"/>
              </a:rPr>
              <a:t> </a:t>
            </a:r>
            <a:r>
              <a:rPr lang="en-US" sz="1800" i="1" u="none" strike="noStrike" dirty="0">
                <a:solidFill>
                  <a:srgbClr val="222222"/>
                </a:solidFill>
                <a:effectLst/>
                <a:latin typeface="Gisha (Body)"/>
              </a:rPr>
              <a:t>framework</a:t>
            </a:r>
            <a:r>
              <a:rPr lang="en-US" sz="1800" b="1" i="0" u="none" strike="noStrike" dirty="0">
                <a:solidFill>
                  <a:srgbClr val="222222"/>
                </a:solidFill>
                <a:effectLst/>
                <a:latin typeface="Gisha (Body)"/>
              </a:rPr>
              <a:t> </a:t>
            </a:r>
            <a:r>
              <a:rPr lang="he-IL" dirty="0">
                <a:solidFill>
                  <a:srgbClr val="222222"/>
                </a:solidFill>
                <a:latin typeface="Gisha (Body)"/>
              </a:rPr>
              <a:t>.</a:t>
            </a:r>
            <a:endParaRPr lang="en-US" dirty="0">
              <a:solidFill>
                <a:srgbClr val="222222"/>
              </a:solidFill>
              <a:latin typeface="Gisha (Body)"/>
            </a:endParaRPr>
          </a:p>
          <a:p>
            <a:pPr lvl="1" algn="r" rtl="1" fontAlgn="base">
              <a:lnSpc>
                <a:spcPct val="150000"/>
              </a:lnSpc>
              <a:spcBef>
                <a:spcPts val="0"/>
              </a:spcBef>
              <a:buFont typeface="Arial" panose="020B0604020202020204" pitchFamily="34" charset="0"/>
              <a:buChar char="•"/>
            </a:pPr>
            <a:r>
              <a:rPr lang="he-IL" dirty="0">
                <a:solidFill>
                  <a:srgbClr val="222222"/>
                </a:solidFill>
                <a:latin typeface="Gisha (Body)"/>
              </a:rPr>
              <a:t>מבוסס </a:t>
            </a:r>
            <a:r>
              <a:rPr lang="en-US" dirty="0">
                <a:solidFill>
                  <a:srgbClr val="222222"/>
                </a:solidFill>
                <a:latin typeface="Gisha (Body)"/>
              </a:rPr>
              <a:t>Python</a:t>
            </a:r>
            <a:endParaRPr lang="he-IL" dirty="0">
              <a:solidFill>
                <a:srgbClr val="222222"/>
              </a:solidFill>
              <a:latin typeface="Gisha (Body)"/>
            </a:endParaRPr>
          </a:p>
          <a:p>
            <a:pPr lvl="1" algn="r" rtl="1" fontAlgn="base">
              <a:lnSpc>
                <a:spcPct val="150000"/>
              </a:lnSpc>
              <a:spcBef>
                <a:spcPts val="0"/>
              </a:spcBef>
              <a:buFont typeface="Arial" panose="020B0604020202020204" pitchFamily="34" charset="0"/>
              <a:buChar char="•"/>
            </a:pPr>
            <a:r>
              <a:rPr lang="he-IL" dirty="0">
                <a:solidFill>
                  <a:srgbClr val="222222"/>
                </a:solidFill>
                <a:latin typeface="Gisha (Body)"/>
              </a:rPr>
              <a:t>משתמש בגישת </a:t>
            </a:r>
            <a:r>
              <a:rPr lang="en-US" dirty="0">
                <a:solidFill>
                  <a:srgbClr val="222222"/>
                </a:solidFill>
                <a:latin typeface="Gisha (Body)"/>
              </a:rPr>
              <a:t>ORM</a:t>
            </a:r>
            <a:r>
              <a:rPr lang="he-IL" dirty="0">
                <a:solidFill>
                  <a:srgbClr val="222222"/>
                </a:solidFill>
                <a:latin typeface="Gisha (Body)"/>
              </a:rPr>
              <a:t>.</a:t>
            </a:r>
            <a:endParaRPr lang="en-US" dirty="0">
              <a:solidFill>
                <a:srgbClr val="222222"/>
              </a:solidFill>
              <a:latin typeface="Gisha (Body)"/>
            </a:endParaRPr>
          </a:p>
          <a:p>
            <a:pPr lvl="1" algn="r" rtl="1" fontAlgn="base">
              <a:lnSpc>
                <a:spcPct val="150000"/>
              </a:lnSpc>
              <a:spcBef>
                <a:spcPts val="0"/>
              </a:spcBef>
              <a:buFont typeface="Arial" panose="020B0604020202020204" pitchFamily="34" charset="0"/>
              <a:buChar char="•"/>
            </a:pPr>
            <a:r>
              <a:rPr lang="en-US" dirty="0">
                <a:solidFill>
                  <a:srgbClr val="222222"/>
                </a:solidFill>
                <a:latin typeface="Gisha (Body)"/>
              </a:rPr>
              <a:t>Cross-Platform</a:t>
            </a:r>
          </a:p>
          <a:p>
            <a:pPr lvl="1" algn="r" rtl="1" fontAlgn="base">
              <a:lnSpc>
                <a:spcPct val="150000"/>
              </a:lnSpc>
              <a:spcBef>
                <a:spcPts val="0"/>
              </a:spcBef>
              <a:buFont typeface="Arial" panose="020B0604020202020204" pitchFamily="34" charset="0"/>
              <a:buChar char="•"/>
            </a:pPr>
            <a:r>
              <a:rPr lang="en-US" dirty="0">
                <a:solidFill>
                  <a:srgbClr val="222222"/>
                </a:solidFill>
                <a:latin typeface="Gisha (Body)"/>
              </a:rPr>
              <a:t>Security</a:t>
            </a:r>
          </a:p>
          <a:p>
            <a:pPr lvl="1" algn="r" rtl="1" fontAlgn="base">
              <a:lnSpc>
                <a:spcPct val="150000"/>
              </a:lnSpc>
              <a:spcBef>
                <a:spcPts val="0"/>
              </a:spcBef>
              <a:buFont typeface="Arial" panose="020B0604020202020204" pitchFamily="34" charset="0"/>
              <a:buChar char="•"/>
            </a:pPr>
            <a:r>
              <a:rPr lang="he-IL" dirty="0">
                <a:solidFill>
                  <a:srgbClr val="222222"/>
                </a:solidFill>
                <a:latin typeface="Gisha (Body)"/>
              </a:rPr>
              <a:t>ממשק </a:t>
            </a:r>
            <a:r>
              <a:rPr lang="en-US" dirty="0">
                <a:solidFill>
                  <a:srgbClr val="222222"/>
                </a:solidFill>
                <a:latin typeface="Gisha (Body)"/>
              </a:rPr>
              <a:t>UI</a:t>
            </a:r>
            <a:r>
              <a:rPr lang="he-IL" dirty="0">
                <a:solidFill>
                  <a:srgbClr val="222222"/>
                </a:solidFill>
                <a:latin typeface="Gisha (Body)"/>
              </a:rPr>
              <a:t> מובנה לשימוש כ</a:t>
            </a:r>
            <a:r>
              <a:rPr lang="en-US" dirty="0">
                <a:solidFill>
                  <a:srgbClr val="222222"/>
                </a:solidFill>
                <a:latin typeface="Gisha (Body)"/>
              </a:rPr>
              <a:t>Admin</a:t>
            </a:r>
            <a:r>
              <a:rPr lang="he-IL" dirty="0">
                <a:solidFill>
                  <a:srgbClr val="222222"/>
                </a:solidFill>
                <a:latin typeface="Gisha (Body)"/>
              </a:rPr>
              <a:t>.</a:t>
            </a:r>
          </a:p>
          <a:p>
            <a:pPr marL="457200" lvl="1" indent="0" algn="r" rtl="1" fontAlgn="base">
              <a:lnSpc>
                <a:spcPct val="150000"/>
              </a:lnSpc>
              <a:spcBef>
                <a:spcPts val="0"/>
              </a:spcBef>
              <a:buNone/>
            </a:pPr>
            <a:endParaRPr lang="en-US" dirty="0">
              <a:solidFill>
                <a:srgbClr val="222222"/>
              </a:solidFill>
              <a:latin typeface="Gisha (Body)"/>
            </a:endParaRPr>
          </a:p>
          <a:p>
            <a:pPr algn="r" rtl="1" fontAlgn="base">
              <a:spcBef>
                <a:spcPts val="0"/>
              </a:spcBef>
              <a:spcAft>
                <a:spcPts val="0"/>
              </a:spcAft>
              <a:buFont typeface="Arial" panose="020B0604020202020204" pitchFamily="34" charset="0"/>
              <a:buChar char="•"/>
            </a:pPr>
            <a:r>
              <a:rPr lang="en-US" sz="1800" b="1" i="0" u="none" strike="noStrike" dirty="0">
                <a:solidFill>
                  <a:srgbClr val="222222"/>
                </a:solidFill>
                <a:effectLst/>
                <a:latin typeface="Gisha (Body)"/>
              </a:rPr>
              <a:t>Client</a:t>
            </a:r>
            <a:r>
              <a:rPr lang="he-IL" sz="1800" b="0" i="0" u="none" strike="noStrike" dirty="0">
                <a:solidFill>
                  <a:srgbClr val="222222"/>
                </a:solidFill>
                <a:effectLst/>
                <a:latin typeface="Gisha (Body)"/>
              </a:rPr>
              <a:t> - הקליינט כתוב בשפת</a:t>
            </a:r>
            <a:r>
              <a:rPr lang="en-US" sz="1800" i="1" u="none" strike="noStrike" dirty="0">
                <a:solidFill>
                  <a:srgbClr val="222222"/>
                </a:solidFill>
                <a:effectLst/>
                <a:latin typeface="Gisha (Body)"/>
              </a:rPr>
              <a:t>React Native</a:t>
            </a:r>
            <a:r>
              <a:rPr lang="en-US" sz="1800" b="0" i="0" u="none" strike="noStrike" dirty="0">
                <a:solidFill>
                  <a:srgbClr val="222222"/>
                </a:solidFill>
                <a:effectLst/>
                <a:latin typeface="Gisha (Body)"/>
              </a:rPr>
              <a:t> </a:t>
            </a:r>
            <a:r>
              <a:rPr lang="he-IL" sz="1800" b="0" i="0" u="none" strike="noStrike" dirty="0">
                <a:solidFill>
                  <a:srgbClr val="222222"/>
                </a:solidFill>
                <a:effectLst/>
                <a:latin typeface="Gisha (Body)"/>
              </a:rPr>
              <a:t> בעזרת</a:t>
            </a:r>
            <a:r>
              <a:rPr lang="en-US" sz="1800" i="1" u="none" strike="noStrike" dirty="0">
                <a:solidFill>
                  <a:srgbClr val="222222"/>
                </a:solidFill>
                <a:effectLst/>
                <a:latin typeface="Gisha (Body)"/>
              </a:rPr>
              <a:t>Expo platform</a:t>
            </a:r>
            <a:r>
              <a:rPr lang="en-US" sz="1800" b="0" i="0" u="none" strike="noStrike" dirty="0">
                <a:solidFill>
                  <a:srgbClr val="222222"/>
                </a:solidFill>
                <a:effectLst/>
                <a:latin typeface="Gisha (Body)"/>
              </a:rPr>
              <a:t> </a:t>
            </a:r>
            <a:r>
              <a:rPr lang="he-IL" dirty="0">
                <a:solidFill>
                  <a:srgbClr val="222222"/>
                </a:solidFill>
                <a:latin typeface="Gisha (Body)"/>
              </a:rPr>
              <a:t>.</a:t>
            </a:r>
            <a:endParaRPr lang="en-US" dirty="0">
              <a:solidFill>
                <a:srgbClr val="222222"/>
              </a:solidFill>
              <a:latin typeface="Gisha (Body)"/>
            </a:endParaRPr>
          </a:p>
          <a:p>
            <a:pPr lvl="1" algn="r" rtl="1" fontAlgn="base">
              <a:lnSpc>
                <a:spcPct val="150000"/>
              </a:lnSpc>
              <a:spcBef>
                <a:spcPts val="0"/>
              </a:spcBef>
              <a:buFont typeface="Arial" panose="020B0604020202020204" pitchFamily="34" charset="0"/>
              <a:buChar char="•"/>
            </a:pPr>
            <a:r>
              <a:rPr lang="en-US" dirty="0">
                <a:solidFill>
                  <a:srgbClr val="222222"/>
                </a:solidFill>
                <a:latin typeface="Gisha (Body)"/>
              </a:rPr>
              <a:t>Android and IOS</a:t>
            </a:r>
          </a:p>
          <a:p>
            <a:pPr lvl="1" algn="r" rtl="1" fontAlgn="base">
              <a:lnSpc>
                <a:spcPct val="150000"/>
              </a:lnSpc>
              <a:spcBef>
                <a:spcPts val="0"/>
              </a:spcBef>
              <a:buFont typeface="Arial" panose="020B0604020202020204" pitchFamily="34" charset="0"/>
              <a:buChar char="•"/>
            </a:pPr>
            <a:r>
              <a:rPr lang="en-US" dirty="0">
                <a:solidFill>
                  <a:srgbClr val="222222"/>
                </a:solidFill>
                <a:latin typeface="Gisha (Body)"/>
              </a:rPr>
              <a:t>Easy To Debug</a:t>
            </a:r>
          </a:p>
          <a:p>
            <a:pPr lvl="1" algn="r" rtl="1" fontAlgn="base">
              <a:lnSpc>
                <a:spcPct val="150000"/>
              </a:lnSpc>
              <a:spcBef>
                <a:spcPts val="0"/>
              </a:spcBef>
              <a:buFont typeface="Arial" panose="020B0604020202020204" pitchFamily="34" charset="0"/>
              <a:buChar char="•"/>
            </a:pPr>
            <a:r>
              <a:rPr lang="en-US" dirty="0">
                <a:solidFill>
                  <a:srgbClr val="222222"/>
                </a:solidFill>
                <a:latin typeface="Gisha (Body)"/>
              </a:rPr>
              <a:t>Build in Component Library</a:t>
            </a:r>
            <a:endParaRPr lang="he-IL" dirty="0">
              <a:solidFill>
                <a:srgbClr val="222222"/>
              </a:solidFill>
              <a:latin typeface="Gisha (Body)"/>
            </a:endParaRPr>
          </a:p>
        </p:txBody>
      </p:sp>
      <p:pic>
        <p:nvPicPr>
          <p:cNvPr id="13" name="תמונה 12">
            <a:extLst>
              <a:ext uri="{FF2B5EF4-FFF2-40B4-BE49-F238E27FC236}">
                <a16:creationId xmlns:a16="http://schemas.microsoft.com/office/drawing/2014/main" id="{4BC44FF4-C607-6B81-42A4-318D6FDAD532}"/>
              </a:ext>
            </a:extLst>
          </p:cNvPr>
          <p:cNvPicPr>
            <a:picLocks noChangeAspect="1"/>
          </p:cNvPicPr>
          <p:nvPr/>
        </p:nvPicPr>
        <p:blipFill rotWithShape="1">
          <a:blip r:embed="rId3"/>
          <a:srcRect t="1" b="24032"/>
          <a:stretch/>
        </p:blipFill>
        <p:spPr>
          <a:xfrm>
            <a:off x="1597307" y="4143413"/>
            <a:ext cx="3923817" cy="1669252"/>
          </a:xfrm>
          <a:prstGeom prst="roundRect">
            <a:avLst/>
          </a:prstGeom>
        </p:spPr>
      </p:pic>
      <p:pic>
        <p:nvPicPr>
          <p:cNvPr id="15" name="תמונה 14">
            <a:extLst>
              <a:ext uri="{FF2B5EF4-FFF2-40B4-BE49-F238E27FC236}">
                <a16:creationId xmlns:a16="http://schemas.microsoft.com/office/drawing/2014/main" id="{79FC071E-6B95-A6AC-9D32-5E1CFDCCA956}"/>
              </a:ext>
            </a:extLst>
          </p:cNvPr>
          <p:cNvPicPr>
            <a:picLocks noChangeAspect="1"/>
          </p:cNvPicPr>
          <p:nvPr/>
        </p:nvPicPr>
        <p:blipFill>
          <a:blip r:embed="rId4"/>
          <a:stretch>
            <a:fillRect/>
          </a:stretch>
        </p:blipFill>
        <p:spPr>
          <a:xfrm>
            <a:off x="1481559" y="1762272"/>
            <a:ext cx="4253675" cy="1904631"/>
          </a:xfrm>
          <a:prstGeom prst="roundRect">
            <a:avLst/>
          </a:prstGeom>
        </p:spPr>
      </p:pic>
    </p:spTree>
    <p:extLst>
      <p:ext uri="{BB962C8B-B14F-4D97-AF65-F5344CB8AC3E}">
        <p14:creationId xmlns:p14="http://schemas.microsoft.com/office/powerpoint/2010/main" val="2965561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1bfee692d7_0_6"/>
          <p:cNvSpPr txBox="1">
            <a:spLocks noGrp="1"/>
          </p:cNvSpPr>
          <p:nvPr>
            <p:ph type="title"/>
          </p:nvPr>
        </p:nvSpPr>
        <p:spPr>
          <a:xfrm>
            <a:off x="1936666" y="293910"/>
            <a:ext cx="8911687" cy="128089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2"/>
              </a:buClr>
              <a:buSzPts val="3600"/>
              <a:buFont typeface="Century Gothic"/>
              <a:buNone/>
            </a:pPr>
            <a:r>
              <a:rPr lang="en-US" dirty="0"/>
              <a:t>Design and Software principles </a:t>
            </a:r>
            <a:endParaRPr dirty="0"/>
          </a:p>
        </p:txBody>
      </p:sp>
      <p:sp>
        <p:nvSpPr>
          <p:cNvPr id="99" name="Google Shape;99;g11bfee692d7_0_6"/>
          <p:cNvSpPr txBox="1">
            <a:spLocks noGrp="1"/>
          </p:cNvSpPr>
          <p:nvPr>
            <p:ph idx="1"/>
          </p:nvPr>
        </p:nvSpPr>
        <p:spPr>
          <a:xfrm>
            <a:off x="6096000" y="1509490"/>
            <a:ext cx="5849210" cy="4724400"/>
          </a:xfrm>
          <a:prstGeom prst="rect">
            <a:avLst/>
          </a:prstGeom>
          <a:noFill/>
          <a:ln>
            <a:noFill/>
          </a:ln>
        </p:spPr>
        <p:txBody>
          <a:bodyPr spcFirstLastPara="1" wrap="square" lIns="91425" tIns="45700" rIns="91425" bIns="45700" anchor="t" anchorCtr="0">
            <a:normAutofit/>
          </a:bodyPr>
          <a:lstStyle/>
          <a:p>
            <a:pPr marL="457200" lvl="1" indent="0" algn="r" rtl="1" fontAlgn="base">
              <a:spcBef>
                <a:spcPts val="0"/>
              </a:spcBef>
              <a:buNone/>
            </a:pPr>
            <a:endParaRPr lang="he-IL" b="0" i="0" u="none" strike="noStrike" dirty="0">
              <a:solidFill>
                <a:srgbClr val="222222"/>
              </a:solidFill>
              <a:effectLst/>
              <a:latin typeface="Gisha (Body)"/>
            </a:endParaRPr>
          </a:p>
          <a:p>
            <a:pPr algn="r" rtl="1" fontAlgn="base">
              <a:spcBef>
                <a:spcPts val="0"/>
              </a:spcBef>
              <a:spcAft>
                <a:spcPts val="0"/>
              </a:spcAft>
              <a:buFont typeface="Arial" panose="020B0604020202020204" pitchFamily="34" charset="0"/>
              <a:buChar char="•"/>
            </a:pPr>
            <a:r>
              <a:rPr lang="en-US" sz="1800" b="1" i="0" u="none" strike="noStrike" dirty="0">
                <a:solidFill>
                  <a:srgbClr val="222222"/>
                </a:solidFill>
                <a:effectLst/>
                <a:latin typeface="Gisha (Body)"/>
              </a:rPr>
              <a:t>Cloud service</a:t>
            </a:r>
            <a:r>
              <a:rPr lang="he-IL" sz="1800" b="1" i="0" u="none" strike="noStrike" dirty="0">
                <a:solidFill>
                  <a:srgbClr val="222222"/>
                </a:solidFill>
                <a:effectLst/>
                <a:latin typeface="Gisha (Body)"/>
              </a:rPr>
              <a:t> </a:t>
            </a:r>
            <a:r>
              <a:rPr lang="he-IL" sz="1800" b="0" i="0" u="none" strike="noStrike" dirty="0">
                <a:solidFill>
                  <a:srgbClr val="222222"/>
                </a:solidFill>
                <a:effectLst/>
                <a:latin typeface="Gisha (Body)"/>
              </a:rPr>
              <a:t>- עבור שירותי הענן שלנו בחרנו ב-</a:t>
            </a:r>
            <a:r>
              <a:rPr lang="en-US" sz="1800" b="0" i="1" u="none" strike="noStrike" dirty="0">
                <a:solidFill>
                  <a:srgbClr val="222222"/>
                </a:solidFill>
                <a:effectLst/>
                <a:latin typeface="Gisha (Body)"/>
              </a:rPr>
              <a:t>AWS EC2 </a:t>
            </a:r>
            <a:r>
              <a:rPr lang="he-IL" dirty="0">
                <a:solidFill>
                  <a:srgbClr val="222222"/>
                </a:solidFill>
                <a:latin typeface="Gisha (Body)"/>
              </a:rPr>
              <a:t>.</a:t>
            </a:r>
            <a:endParaRPr lang="en-US" dirty="0">
              <a:solidFill>
                <a:srgbClr val="222222"/>
              </a:solidFill>
              <a:latin typeface="Gisha (Body)"/>
            </a:endParaRPr>
          </a:p>
          <a:p>
            <a:pPr lvl="1" algn="r" rtl="1" fontAlgn="base">
              <a:lnSpc>
                <a:spcPct val="150000"/>
              </a:lnSpc>
              <a:spcBef>
                <a:spcPts val="0"/>
              </a:spcBef>
              <a:buFont typeface="Arial" panose="020B0604020202020204" pitchFamily="34" charset="0"/>
              <a:buChar char="•"/>
            </a:pPr>
            <a:r>
              <a:rPr lang="en-US" dirty="0">
                <a:solidFill>
                  <a:srgbClr val="222222"/>
                </a:solidFill>
                <a:latin typeface="Gisha (Body)"/>
              </a:rPr>
              <a:t>Accessible From Any Device</a:t>
            </a:r>
          </a:p>
          <a:p>
            <a:pPr lvl="1" algn="r" rtl="1" fontAlgn="base">
              <a:lnSpc>
                <a:spcPct val="150000"/>
              </a:lnSpc>
              <a:spcBef>
                <a:spcPts val="0"/>
              </a:spcBef>
              <a:buFont typeface="Arial" panose="020B0604020202020204" pitchFamily="34" charset="0"/>
              <a:buChar char="•"/>
            </a:pPr>
            <a:r>
              <a:rPr lang="en-US" b="0" i="0" dirty="0">
                <a:solidFill>
                  <a:srgbClr val="202124"/>
                </a:solidFill>
                <a:effectLst/>
                <a:latin typeface="arial" panose="020B0604020202020204" pitchFamily="34" charset="0"/>
              </a:rPr>
              <a:t>Easy to Start</a:t>
            </a:r>
            <a:endParaRPr lang="en-US" b="0" i="0" dirty="0">
              <a:solidFill>
                <a:srgbClr val="222222"/>
              </a:solidFill>
              <a:effectLst/>
              <a:latin typeface="Gisha (Body)"/>
            </a:endParaRPr>
          </a:p>
          <a:p>
            <a:pPr lvl="1" algn="r" rtl="1" fontAlgn="base">
              <a:lnSpc>
                <a:spcPct val="150000"/>
              </a:lnSpc>
              <a:spcBef>
                <a:spcPts val="0"/>
              </a:spcBef>
              <a:buFont typeface="Arial" panose="020B0604020202020204" pitchFamily="34" charset="0"/>
              <a:buChar char="•"/>
            </a:pPr>
            <a:r>
              <a:rPr lang="en-US" b="0" i="0" dirty="0">
                <a:solidFill>
                  <a:srgbClr val="202124"/>
                </a:solidFill>
                <a:effectLst/>
                <a:latin typeface="arial" panose="020B0604020202020204" pitchFamily="34" charset="0"/>
              </a:rPr>
              <a:t>Secure</a:t>
            </a:r>
          </a:p>
          <a:p>
            <a:pPr lvl="1" algn="r" rtl="1" fontAlgn="base">
              <a:lnSpc>
                <a:spcPct val="150000"/>
              </a:lnSpc>
              <a:spcBef>
                <a:spcPts val="0"/>
              </a:spcBef>
              <a:buFont typeface="Arial" panose="020B0604020202020204" pitchFamily="34" charset="0"/>
              <a:buChar char="•"/>
            </a:pPr>
            <a:r>
              <a:rPr lang="en-US" b="0" i="0" dirty="0">
                <a:solidFill>
                  <a:srgbClr val="202124"/>
                </a:solidFill>
                <a:effectLst/>
                <a:latin typeface="arial" panose="020B0604020202020204" pitchFamily="34" charset="0"/>
              </a:rPr>
              <a:t>Reliable</a:t>
            </a:r>
            <a:endParaRPr lang="en-US" dirty="0">
              <a:solidFill>
                <a:srgbClr val="222222"/>
              </a:solidFill>
              <a:latin typeface="Gisha (Body)"/>
            </a:endParaRPr>
          </a:p>
          <a:p>
            <a:pPr algn="r" rtl="1" fontAlgn="base">
              <a:spcBef>
                <a:spcPts val="0"/>
              </a:spcBef>
              <a:spcAft>
                <a:spcPts val="0"/>
              </a:spcAft>
              <a:buFont typeface="Arial" panose="020B0604020202020204" pitchFamily="34" charset="0"/>
              <a:buChar char="•"/>
            </a:pPr>
            <a:endParaRPr lang="he-IL" dirty="0">
              <a:solidFill>
                <a:srgbClr val="222222"/>
              </a:solidFill>
              <a:latin typeface="Gisha (Body)"/>
            </a:endParaRPr>
          </a:p>
          <a:p>
            <a:pPr marL="457200" lvl="1" indent="0" algn="r" rtl="1" fontAlgn="base">
              <a:spcBef>
                <a:spcPts val="0"/>
              </a:spcBef>
              <a:buNone/>
            </a:pPr>
            <a:endParaRPr lang="he-IL" b="0" i="0" u="none" strike="noStrike" dirty="0">
              <a:solidFill>
                <a:srgbClr val="222222"/>
              </a:solidFill>
              <a:effectLst/>
              <a:latin typeface="Gisha (Body)"/>
            </a:endParaRPr>
          </a:p>
          <a:p>
            <a:pPr algn="r" rtl="1" fontAlgn="base">
              <a:spcBef>
                <a:spcPts val="0"/>
              </a:spcBef>
              <a:buFont typeface="Arial" panose="020B0604020202020204" pitchFamily="34" charset="0"/>
              <a:buChar char="•"/>
            </a:pPr>
            <a:r>
              <a:rPr lang="en-US" b="1" dirty="0">
                <a:solidFill>
                  <a:srgbClr val="222222"/>
                </a:solidFill>
                <a:latin typeface="Gisha (Body)"/>
              </a:rPr>
              <a:t>DB</a:t>
            </a:r>
            <a:r>
              <a:rPr lang="he-IL" dirty="0">
                <a:solidFill>
                  <a:srgbClr val="222222"/>
                </a:solidFill>
                <a:latin typeface="Gisha (Body)"/>
              </a:rPr>
              <a:t> - השתמשנו ב-</a:t>
            </a:r>
            <a:r>
              <a:rPr lang="en-US" sz="1800" dirty="0">
                <a:solidFill>
                  <a:srgbClr val="222222"/>
                </a:solidFill>
                <a:latin typeface="Gisha (Body)"/>
              </a:rPr>
              <a:t> </a:t>
            </a:r>
            <a:r>
              <a:rPr lang="en-US" sz="1800" i="1" dirty="0">
                <a:solidFill>
                  <a:srgbClr val="222222"/>
                </a:solidFill>
                <a:latin typeface="Gisha (Body)"/>
              </a:rPr>
              <a:t>SQLite</a:t>
            </a:r>
            <a:r>
              <a:rPr lang="en-US" dirty="0">
                <a:solidFill>
                  <a:srgbClr val="222222"/>
                </a:solidFill>
                <a:latin typeface="Gisha (Body)"/>
              </a:rPr>
              <a:t> </a:t>
            </a:r>
            <a:r>
              <a:rPr lang="he-IL" dirty="0">
                <a:solidFill>
                  <a:srgbClr val="222222"/>
                </a:solidFill>
                <a:latin typeface="Gisha (Body)"/>
              </a:rPr>
              <a:t>.</a:t>
            </a:r>
            <a:endParaRPr lang="en-US" dirty="0">
              <a:solidFill>
                <a:srgbClr val="222222"/>
              </a:solidFill>
              <a:latin typeface="Gisha (Body)"/>
            </a:endParaRPr>
          </a:p>
          <a:p>
            <a:pPr lvl="1" algn="r" rtl="1" fontAlgn="base">
              <a:lnSpc>
                <a:spcPct val="150000"/>
              </a:lnSpc>
              <a:spcBef>
                <a:spcPts val="0"/>
              </a:spcBef>
              <a:buFont typeface="Arial" panose="020B0604020202020204" pitchFamily="34" charset="0"/>
              <a:buChar char="•"/>
            </a:pPr>
            <a:r>
              <a:rPr lang="en-US" b="0" i="0" dirty="0">
                <a:solidFill>
                  <a:srgbClr val="000000"/>
                </a:solidFill>
                <a:effectLst/>
                <a:latin typeface="Verdana" panose="020B0604030504040204" pitchFamily="34" charset="0"/>
              </a:rPr>
              <a:t>Very Flexible</a:t>
            </a:r>
            <a:endParaRPr lang="en-US" b="0" i="0" dirty="0">
              <a:solidFill>
                <a:srgbClr val="222222"/>
              </a:solidFill>
              <a:effectLst/>
              <a:latin typeface="Gisha (Body)"/>
            </a:endParaRPr>
          </a:p>
          <a:p>
            <a:pPr lvl="1" algn="r" rtl="1" fontAlgn="base">
              <a:lnSpc>
                <a:spcPct val="150000"/>
              </a:lnSpc>
              <a:spcBef>
                <a:spcPts val="0"/>
              </a:spcBef>
              <a:buFont typeface="Arial" panose="020B0604020202020204" pitchFamily="34" charset="0"/>
              <a:buChar char="•"/>
            </a:pPr>
            <a:r>
              <a:rPr lang="en-US" b="0" i="0" dirty="0">
                <a:solidFill>
                  <a:srgbClr val="000000"/>
                </a:solidFill>
                <a:effectLst/>
                <a:latin typeface="Verdana" panose="020B0604030504040204" pitchFamily="34" charset="0"/>
              </a:rPr>
              <a:t>Fast Reading and Writing Operations</a:t>
            </a:r>
          </a:p>
          <a:p>
            <a:pPr lvl="1" algn="r" rtl="1" fontAlgn="base">
              <a:lnSpc>
                <a:spcPct val="150000"/>
              </a:lnSpc>
              <a:spcBef>
                <a:spcPts val="0"/>
              </a:spcBef>
              <a:buFont typeface="Arial" panose="020B0604020202020204" pitchFamily="34" charset="0"/>
              <a:buChar char="•"/>
            </a:pPr>
            <a:r>
              <a:rPr lang="en-US" b="0" i="0" dirty="0">
                <a:solidFill>
                  <a:srgbClr val="000000"/>
                </a:solidFill>
                <a:effectLst/>
                <a:latin typeface="Verdana" panose="020B0604030504040204" pitchFamily="34" charset="0"/>
              </a:rPr>
              <a:t>No Need to Install</a:t>
            </a:r>
            <a:endParaRPr lang="he-IL" dirty="0">
              <a:solidFill>
                <a:srgbClr val="222222"/>
              </a:solidFill>
              <a:latin typeface="Gisha (Body)"/>
            </a:endParaRPr>
          </a:p>
        </p:txBody>
      </p:sp>
      <p:pic>
        <p:nvPicPr>
          <p:cNvPr id="8" name="תמונה 7">
            <a:extLst>
              <a:ext uri="{FF2B5EF4-FFF2-40B4-BE49-F238E27FC236}">
                <a16:creationId xmlns:a16="http://schemas.microsoft.com/office/drawing/2014/main" id="{7D6C5F90-960F-AC8A-831C-F64F62408AB3}"/>
              </a:ext>
            </a:extLst>
          </p:cNvPr>
          <p:cNvPicPr>
            <a:picLocks noChangeAspect="1"/>
          </p:cNvPicPr>
          <p:nvPr/>
        </p:nvPicPr>
        <p:blipFill rotWithShape="1">
          <a:blip r:embed="rId3"/>
          <a:srcRect l="10578" r="9938"/>
          <a:stretch/>
        </p:blipFill>
        <p:spPr>
          <a:xfrm>
            <a:off x="2157382" y="1821927"/>
            <a:ext cx="2844537" cy="1789374"/>
          </a:xfrm>
          <a:prstGeom prst="roundRect">
            <a:avLst/>
          </a:prstGeom>
        </p:spPr>
      </p:pic>
      <p:pic>
        <p:nvPicPr>
          <p:cNvPr id="10" name="תמונה 9">
            <a:extLst>
              <a:ext uri="{FF2B5EF4-FFF2-40B4-BE49-F238E27FC236}">
                <a16:creationId xmlns:a16="http://schemas.microsoft.com/office/drawing/2014/main" id="{2112F555-1B46-3DD6-1F08-160BE455290D}"/>
              </a:ext>
            </a:extLst>
          </p:cNvPr>
          <p:cNvPicPr>
            <a:picLocks noChangeAspect="1"/>
          </p:cNvPicPr>
          <p:nvPr/>
        </p:nvPicPr>
        <p:blipFill>
          <a:blip r:embed="rId4"/>
          <a:stretch>
            <a:fillRect/>
          </a:stretch>
        </p:blipFill>
        <p:spPr>
          <a:xfrm>
            <a:off x="2052464" y="3958180"/>
            <a:ext cx="2949455" cy="1896078"/>
          </a:xfrm>
          <a:prstGeom prst="roundRect">
            <a:avLst/>
          </a:prstGeom>
        </p:spPr>
      </p:pic>
    </p:spTree>
    <p:extLst>
      <p:ext uri="{BB962C8B-B14F-4D97-AF65-F5344CB8AC3E}">
        <p14:creationId xmlns:p14="http://schemas.microsoft.com/office/powerpoint/2010/main" val="111513975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571</TotalTime>
  <Words>2926</Words>
  <Application>Microsoft Office PowerPoint</Application>
  <PresentationFormat>Widescreen</PresentationFormat>
  <Paragraphs>298</Paragraphs>
  <Slides>26</Slides>
  <Notes>25</Notes>
  <HiddenSlides>10</HiddenSlides>
  <MMClips>14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Wingdings 3</vt:lpstr>
      <vt:lpstr>Noto Sans Symbols</vt:lpstr>
      <vt:lpstr>Verdana</vt:lpstr>
      <vt:lpstr>Century Gothic</vt:lpstr>
      <vt:lpstr>Gisha (Body)</vt:lpstr>
      <vt:lpstr>arial</vt:lpstr>
      <vt:lpstr>Wingdings</vt:lpstr>
      <vt:lpstr>Wisp</vt:lpstr>
      <vt:lpstr>EVENTit   social events management application  אפליקציית ניהול אירועים חברתיים</vt:lpstr>
      <vt:lpstr>Motivation</vt:lpstr>
      <vt:lpstr>Promotional video</vt:lpstr>
      <vt:lpstr>Abstract, Main requirements </vt:lpstr>
      <vt:lpstr>Main requirements </vt:lpstr>
      <vt:lpstr>Our principles</vt:lpstr>
      <vt:lpstr>Design and Software principles </vt:lpstr>
      <vt:lpstr>Design and Software principles </vt:lpstr>
      <vt:lpstr>Design and Software principles </vt:lpstr>
      <vt:lpstr>The things that make us unique</vt:lpstr>
      <vt:lpstr>The things that make us unique</vt:lpstr>
      <vt:lpstr>The things that make us unique</vt:lpstr>
      <vt:lpstr>Application design </vt:lpstr>
      <vt:lpstr>Application design </vt:lpstr>
      <vt:lpstr>User experience</vt:lpstr>
      <vt:lpstr>EVENTit 1.0 </vt:lpstr>
      <vt:lpstr>Testing method - Server</vt:lpstr>
      <vt:lpstr>Testing method - Client</vt:lpstr>
      <vt:lpstr>Testing method - Client</vt:lpstr>
      <vt:lpstr>Testing method - Server</vt:lpstr>
      <vt:lpstr>Open to changes and expansion</vt:lpstr>
      <vt:lpstr>תודה לכולם! מקווים שנהניתם.   שאלות? </vt:lpstr>
      <vt:lpstr>How we divided the work among the team member ? </vt:lpstr>
      <vt:lpstr>Project status (1)</vt:lpstr>
      <vt:lpstr>Project status  (2)</vt:lpstr>
      <vt:lpstr>Main use-case videos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EVENTit   social events management application  אפליקציית ניהול אירועים חברתיים</dc:title>
  <dc:creator>Reut Levi</dc:creator>
  <cp:lastModifiedBy>Reut Levi</cp:lastModifiedBy>
  <cp:revision>9</cp:revision>
  <dcterms:created xsi:type="dcterms:W3CDTF">2022-05-11T15:43:48Z</dcterms:created>
  <dcterms:modified xsi:type="dcterms:W3CDTF">2022-06-29T14:38:07Z</dcterms:modified>
</cp:coreProperties>
</file>